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0" r:id="rId3"/>
    <p:sldId id="264" r:id="rId4"/>
    <p:sldId id="261" r:id="rId5"/>
    <p:sldId id="258" r:id="rId6"/>
    <p:sldId id="259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0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Friday, July 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9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Friday, July 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1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Friday, July 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3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Friday, July 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5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Friday, July 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2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Friday, July 8,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5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Friday, July 8,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8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Friday, July 8,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1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Friday, July 8,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2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Friday, July 8,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5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Friday, July 8,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1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Friday, July 8, 2022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8312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8" r:id="rId6"/>
    <p:sldLayoutId id="2147483664" r:id="rId7"/>
    <p:sldLayoutId id="2147483665" r:id="rId8"/>
    <p:sldLayoutId id="2147483666" r:id="rId9"/>
    <p:sldLayoutId id="2147483667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dusis.drake.edu/prodssb/bwckschd.p_disp_dyn_sche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ydusis.drake.edu/prodssb/bwckschd.p_disp_dyn_sched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ydusis.drake.edu/prodssb/bwckschd.p_disp_detail_sched?term_in=202310&amp;crn_in=158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ebbie.dodge@drake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ful 3D rendering of triangles">
            <a:extLst>
              <a:ext uri="{FF2B5EF4-FFF2-40B4-BE49-F238E27FC236}">
                <a16:creationId xmlns:a16="http://schemas.microsoft.com/office/drawing/2014/main" id="{D6756AE0-2406-9348-3B0B-63401A586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8" b="7868"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6FDF1D-D5A1-95CF-1027-5CC4B3AF5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534" y="504966"/>
            <a:ext cx="8952932" cy="3043213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Drake SCHOOL OF EDUCATION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Graduate STUDENT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registration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67BF7-072D-9F83-A0CA-555E546B7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5873" y="3988902"/>
            <a:ext cx="4987636" cy="1736649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8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schedule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1700" b="1" dirty="0">
                <a:solidFill>
                  <a:schemeClr val="bg1"/>
                </a:solidFill>
              </a:rPr>
              <a:t>CLICK ON THE LINK ABOVE TO SEE THE SCHEDULE OF CLASSES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398E86-156C-587A-2E99-075256A6B879}"/>
              </a:ext>
            </a:extLst>
          </p:cNvPr>
          <p:cNvCxnSpPr/>
          <p:nvPr/>
        </p:nvCxnSpPr>
        <p:spPr>
          <a:xfrm>
            <a:off x="3169227" y="2109355"/>
            <a:ext cx="5766955" cy="0"/>
          </a:xfrm>
          <a:prstGeom prst="line">
            <a:avLst/>
          </a:prstGeom>
          <a:ln w="1111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92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0751082-60BF-432A-AD9D-04B0BAC50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244B84-452A-4BE8-BEA4-A7CCA098C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7819"/>
            <a:ext cx="12187517" cy="687581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220EA9-AB07-4E8F-9E57-B281453FF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7079" y="1563081"/>
            <a:ext cx="6887450" cy="3702392"/>
          </a:xfrm>
          <a:prstGeom prst="rect">
            <a:avLst/>
          </a:prstGeom>
          <a:gradFill>
            <a:gsLst>
              <a:gs pos="36000">
                <a:schemeClr val="accent2">
                  <a:lumMod val="60000"/>
                  <a:lumOff val="40000"/>
                  <a:alpha val="68000"/>
                </a:schemeClr>
              </a:gs>
              <a:gs pos="100000">
                <a:schemeClr val="accent2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44646F-1A59-47A2-AD5D-54DCAECD5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50700" y="-2678818"/>
            <a:ext cx="6881635" cy="12191999"/>
          </a:xfrm>
          <a:prstGeom prst="rect">
            <a:avLst/>
          </a:prstGeom>
          <a:gradFill>
            <a:gsLst>
              <a:gs pos="6000">
                <a:schemeClr val="accent2">
                  <a:alpha val="88000"/>
                </a:schemeClr>
              </a:gs>
              <a:gs pos="88000">
                <a:schemeClr val="accent4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544BED-FB42-4737-9370-482C3CE0D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49752" y="-3755570"/>
            <a:ext cx="4692495" cy="12192003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9000">
                <a:schemeClr val="accent5">
                  <a:alpha val="6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316BC5-B8C9-FBD7-2785-58CC62FB7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721474"/>
            <a:ext cx="2980853" cy="358412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ED74C0-2B95-F5CE-F3BB-61AC44887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7897" y="4707941"/>
            <a:ext cx="2919493" cy="3510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50FE88-4F76-840A-E974-6E7F08842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657" y="221672"/>
            <a:ext cx="5776895" cy="64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0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CFF1867-CA5E-416C-80CB-68BE95CE2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B14CB-27A9-80F3-1C7E-60DCF479B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21" y="1041338"/>
            <a:ext cx="5213758" cy="1434086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4000" dirty="0"/>
              <a:t>Schedule link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A2F639-83D8-42FB-805A-0AFD485B9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4022220"/>
            <a:ext cx="12192002" cy="28387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B4E8D-D68B-4463-A009-8FAB6A115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022219"/>
            <a:ext cx="8153400" cy="283873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4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519481-97EE-45EB-B83B-AE5C46F3D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16759"/>
            <a:ext cx="8441142" cy="2389939"/>
          </a:xfrm>
          <a:prstGeom prst="rect">
            <a:avLst/>
          </a:prstGeom>
          <a:gradFill>
            <a:gsLst>
              <a:gs pos="0">
                <a:schemeClr val="accent6">
                  <a:alpha val="43000"/>
                </a:schemeClr>
              </a:gs>
              <a:gs pos="72000">
                <a:schemeClr val="accent5">
                  <a:alpha val="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01BF2-34B8-99B9-2DF3-7A79E8B91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911" y="4381756"/>
            <a:ext cx="11215396" cy="1793757"/>
          </a:xfrm>
        </p:spPr>
        <p:txBody>
          <a:bodyPr vert="horz" lIns="0" tIns="0" rIns="0" bIns="0" rtlCol="0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https://mydusis.drake.edu/prodssb/bwckschd.p_disp_dyn_sched</a:t>
            </a:r>
            <a:endParaRPr lang="en-US" sz="1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Once you determine what course(s) you are interested in taking, log in to My Drake with your drake email and password.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5D65642-AF88-2F54-2967-449002E88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028700"/>
            <a:ext cx="4903081" cy="5487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F82ABF-FB35-BF0F-68CF-5BDC04E0A845}"/>
              </a:ext>
            </a:extLst>
          </p:cNvPr>
          <p:cNvSpPr txBox="1"/>
          <p:nvPr/>
        </p:nvSpPr>
        <p:spPr>
          <a:xfrm>
            <a:off x="4269996" y="2100716"/>
            <a:ext cx="7617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you view schedule, please note the CRN, or course registration number.  You will need this information on the add classes worksheet.  Example shown below.</a:t>
            </a:r>
          </a:p>
          <a:p>
            <a:endParaRPr lang="en-US" dirty="0"/>
          </a:p>
          <a:p>
            <a:r>
              <a:rPr lang="en-US" b="1" i="0" u="sng" dirty="0">
                <a:solidFill>
                  <a:srgbClr val="A6775A"/>
                </a:solidFill>
                <a:effectLst/>
                <a:latin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1" i="0" u="sng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FOUNDATIONS OF EDUC GRAD - 1581 - EDUC 203 - 0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E4AB546-0D16-F975-7EA1-D0BF716C347A}"/>
              </a:ext>
            </a:extLst>
          </p:cNvPr>
          <p:cNvSpPr/>
          <p:nvPr/>
        </p:nvSpPr>
        <p:spPr>
          <a:xfrm>
            <a:off x="8905334" y="2743200"/>
            <a:ext cx="45719" cy="45300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3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B02200F-EB0C-4806-B14E-E5B5AD3CA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093"/>
          <a:stretch/>
        </p:blipFill>
        <p:spPr>
          <a:xfrm>
            <a:off x="1658616" y="568841"/>
            <a:ext cx="8874768" cy="5080851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FDAAF570-8F5A-2115-9111-674D7498BBC5}"/>
              </a:ext>
            </a:extLst>
          </p:cNvPr>
          <p:cNvSpPr/>
          <p:nvPr/>
        </p:nvSpPr>
        <p:spPr>
          <a:xfrm>
            <a:off x="796413" y="4896465"/>
            <a:ext cx="1175178" cy="37333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0082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12">
            <a:extLst>
              <a:ext uri="{FF2B5EF4-FFF2-40B4-BE49-F238E27FC236}">
                <a16:creationId xmlns:a16="http://schemas.microsoft.com/office/drawing/2014/main" id="{77B28B41-51E7-403C-9251-56678FAC4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888DE5D4-5D9A-4B9D-91D0-DDC5E6088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0FDC3B72-F314-4855-BD95-2BCFC51DE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C5BBD2D3-5476-4B82-B6A1-68948AF7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B5E61D-EEA9-A787-0D37-524C170AF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-221" r="-31788" b="42096"/>
          <a:stretch/>
        </p:blipFill>
        <p:spPr>
          <a:xfrm>
            <a:off x="5831596" y="1384183"/>
            <a:ext cx="6731304" cy="3280095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3A704F35-9439-D5CD-75A7-9450D951B193}"/>
              </a:ext>
            </a:extLst>
          </p:cNvPr>
          <p:cNvSpPr/>
          <p:nvPr/>
        </p:nvSpPr>
        <p:spPr>
          <a:xfrm>
            <a:off x="4552335" y="3834581"/>
            <a:ext cx="1371731" cy="507399"/>
          </a:xfrm>
          <a:prstGeom prst="rightArrow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C5DD10-1755-8F7A-7292-3E19E5A720AA}"/>
              </a:ext>
            </a:extLst>
          </p:cNvPr>
          <p:cNvSpPr txBox="1"/>
          <p:nvPr/>
        </p:nvSpPr>
        <p:spPr>
          <a:xfrm>
            <a:off x="8347586" y="5014452"/>
            <a:ext cx="2546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Classes &amp; Registration </a:t>
            </a:r>
          </a:p>
        </p:txBody>
      </p:sp>
    </p:spTree>
    <p:extLst>
      <p:ext uri="{BB962C8B-B14F-4D97-AF65-F5344CB8AC3E}">
        <p14:creationId xmlns:p14="http://schemas.microsoft.com/office/powerpoint/2010/main" val="99104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3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2" name="Rectangle 39">
            <a:extLst>
              <a:ext uri="{FF2B5EF4-FFF2-40B4-BE49-F238E27FC236}">
                <a16:creationId xmlns:a16="http://schemas.microsoft.com/office/drawing/2014/main" id="{9EDC711F-4DA7-4E33-A776-F079ACDA6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41">
            <a:extLst>
              <a:ext uri="{FF2B5EF4-FFF2-40B4-BE49-F238E27FC236}">
                <a16:creationId xmlns:a16="http://schemas.microsoft.com/office/drawing/2014/main" id="{B3E32D53-FD05-46F1-97E2-C13949F59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" y="1"/>
            <a:ext cx="8110817" cy="6858000"/>
          </a:xfrm>
          <a:prstGeom prst="rect">
            <a:avLst/>
          </a:prstGeom>
          <a:gradFill>
            <a:gsLst>
              <a:gs pos="300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43">
            <a:extLst>
              <a:ext uri="{FF2B5EF4-FFF2-40B4-BE49-F238E27FC236}">
                <a16:creationId xmlns:a16="http://schemas.microsoft.com/office/drawing/2014/main" id="{FDA9E872-DB12-4A7B-A151-052FA0773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26407" y="-626409"/>
            <a:ext cx="6858002" cy="8110820"/>
          </a:xfrm>
          <a:prstGeom prst="rect">
            <a:avLst/>
          </a:prstGeom>
          <a:gradFill>
            <a:gsLst>
              <a:gs pos="11000">
                <a:schemeClr val="accent2">
                  <a:alpha val="50000"/>
                </a:schemeClr>
              </a:gs>
              <a:gs pos="99000">
                <a:schemeClr val="accent4"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45">
            <a:extLst>
              <a:ext uri="{FF2B5EF4-FFF2-40B4-BE49-F238E27FC236}">
                <a16:creationId xmlns:a16="http://schemas.microsoft.com/office/drawing/2014/main" id="{3B984CFC-8941-41C1-9730-F447E13EB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878315" y="-1878315"/>
            <a:ext cx="4354180" cy="8110814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  <a:alpha val="26000"/>
                </a:schemeClr>
              </a:gs>
              <a:gs pos="92000">
                <a:schemeClr val="accent5">
                  <a:alpha val="33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47">
            <a:extLst>
              <a:ext uri="{FF2B5EF4-FFF2-40B4-BE49-F238E27FC236}">
                <a16:creationId xmlns:a16="http://schemas.microsoft.com/office/drawing/2014/main" id="{D3185161-AC26-4077-A972-6C3306B24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439" y="447866"/>
            <a:ext cx="6805130" cy="5909388"/>
          </a:xfrm>
          <a:prstGeom prst="rect">
            <a:avLst/>
          </a:prstGeom>
          <a:gradFill>
            <a:gsLst>
              <a:gs pos="38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5">
                  <a:alpha val="4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49">
            <a:extLst>
              <a:ext uri="{FF2B5EF4-FFF2-40B4-BE49-F238E27FC236}">
                <a16:creationId xmlns:a16="http://schemas.microsoft.com/office/drawing/2014/main" id="{39B0F207-7872-4A1E-BCCD-EBF4B8A6A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178826">
            <a:off x="1555888" y="899682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3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4D5AF-10B2-7247-3342-14644C6A1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266" y="1441220"/>
            <a:ext cx="5049079" cy="3975559"/>
          </a:xfrm>
          <a:prstGeom prst="rect">
            <a:avLst/>
          </a:prstGeom>
        </p:spPr>
      </p:pic>
      <p:sp>
        <p:nvSpPr>
          <p:cNvPr id="11" name="Arrow: Right 1">
            <a:extLst>
              <a:ext uri="{FF2B5EF4-FFF2-40B4-BE49-F238E27FC236}">
                <a16:creationId xmlns:a16="http://schemas.microsoft.com/office/drawing/2014/main" id="{F0CB5813-BD86-3F6E-3395-C7875C13DF57}"/>
              </a:ext>
            </a:extLst>
          </p:cNvPr>
          <p:cNvSpPr/>
          <p:nvPr/>
        </p:nvSpPr>
        <p:spPr>
          <a:xfrm>
            <a:off x="4601496" y="2895160"/>
            <a:ext cx="1371731" cy="507399"/>
          </a:xfrm>
          <a:prstGeom prst="rightArrow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FB6654-71A2-6797-62E0-7066B9BDA415}"/>
              </a:ext>
            </a:extLst>
          </p:cNvPr>
          <p:cNvSpPr txBox="1"/>
          <p:nvPr/>
        </p:nvSpPr>
        <p:spPr>
          <a:xfrm>
            <a:off x="8347587" y="5574890"/>
            <a:ext cx="2514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Drop/Add Courses</a:t>
            </a:r>
          </a:p>
        </p:txBody>
      </p:sp>
    </p:spTree>
    <p:extLst>
      <p:ext uri="{BB962C8B-B14F-4D97-AF65-F5344CB8AC3E}">
        <p14:creationId xmlns:p14="http://schemas.microsoft.com/office/powerpoint/2010/main" val="87783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3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5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27">
            <a:extLst>
              <a:ext uri="{FF2B5EF4-FFF2-40B4-BE49-F238E27FC236}">
                <a16:creationId xmlns:a16="http://schemas.microsoft.com/office/drawing/2014/main" id="{9EDC711F-4DA7-4E33-A776-F079ACDA6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9">
            <a:extLst>
              <a:ext uri="{FF2B5EF4-FFF2-40B4-BE49-F238E27FC236}">
                <a16:creationId xmlns:a16="http://schemas.microsoft.com/office/drawing/2014/main" id="{B3E32D53-FD05-46F1-97E2-C13949F59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" y="1"/>
            <a:ext cx="8110817" cy="6858000"/>
          </a:xfrm>
          <a:prstGeom prst="rect">
            <a:avLst/>
          </a:prstGeom>
          <a:gradFill>
            <a:gsLst>
              <a:gs pos="300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1">
            <a:extLst>
              <a:ext uri="{FF2B5EF4-FFF2-40B4-BE49-F238E27FC236}">
                <a16:creationId xmlns:a16="http://schemas.microsoft.com/office/drawing/2014/main" id="{FDA9E872-DB12-4A7B-A151-052FA0773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26407" y="-626409"/>
            <a:ext cx="6858002" cy="8110820"/>
          </a:xfrm>
          <a:prstGeom prst="rect">
            <a:avLst/>
          </a:prstGeom>
          <a:gradFill>
            <a:gsLst>
              <a:gs pos="11000">
                <a:schemeClr val="accent2">
                  <a:alpha val="50000"/>
                </a:schemeClr>
              </a:gs>
              <a:gs pos="99000">
                <a:schemeClr val="accent4"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33">
            <a:extLst>
              <a:ext uri="{FF2B5EF4-FFF2-40B4-BE49-F238E27FC236}">
                <a16:creationId xmlns:a16="http://schemas.microsoft.com/office/drawing/2014/main" id="{3B984CFC-8941-41C1-9730-F447E13EB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878315" y="-1878315"/>
            <a:ext cx="4354180" cy="8110814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  <a:alpha val="26000"/>
                </a:schemeClr>
              </a:gs>
              <a:gs pos="92000">
                <a:schemeClr val="accent5">
                  <a:alpha val="33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D3185161-AC26-4077-A972-6C3306B24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439" y="447866"/>
            <a:ext cx="6805130" cy="5909388"/>
          </a:xfrm>
          <a:prstGeom prst="rect">
            <a:avLst/>
          </a:prstGeom>
          <a:gradFill>
            <a:gsLst>
              <a:gs pos="38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5">
                  <a:alpha val="4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9B0F207-7872-4A1E-BCCD-EBF4B8A6A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178826">
            <a:off x="1555888" y="899682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3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91C88-CE6B-3EF7-3456-6AEAB0147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" b="9234"/>
          <a:stretch/>
        </p:blipFill>
        <p:spPr>
          <a:xfrm>
            <a:off x="5972883" y="1275317"/>
            <a:ext cx="5049079" cy="4254483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24C12482-7A27-A61B-B9C7-69958C697739}"/>
              </a:ext>
            </a:extLst>
          </p:cNvPr>
          <p:cNvSpPr/>
          <p:nvPr/>
        </p:nvSpPr>
        <p:spPr>
          <a:xfrm>
            <a:off x="9201122" y="4442672"/>
            <a:ext cx="1896092" cy="3100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7D7EEB-2B9B-9D34-D581-5E7FA7D09250}"/>
              </a:ext>
            </a:extLst>
          </p:cNvPr>
          <p:cNvSpPr txBox="1"/>
          <p:nvPr/>
        </p:nvSpPr>
        <p:spPr>
          <a:xfrm>
            <a:off x="9383193" y="5240593"/>
            <a:ext cx="2005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term for which you want to register. Then hit the Submit button.</a:t>
            </a:r>
          </a:p>
        </p:txBody>
      </p:sp>
    </p:spTree>
    <p:extLst>
      <p:ext uri="{BB962C8B-B14F-4D97-AF65-F5344CB8AC3E}">
        <p14:creationId xmlns:p14="http://schemas.microsoft.com/office/powerpoint/2010/main" val="27939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462027-F2D7-9E9B-63D8-08B720621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040" y="2871167"/>
            <a:ext cx="9973920" cy="1115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425BE5-32CB-B6BC-3398-2521A5BEA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88" y="875211"/>
            <a:ext cx="9967824" cy="4702629"/>
          </a:xfrm>
          <a:prstGeom prst="rect">
            <a:avLst/>
          </a:prstGeom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559D0F4-DBEA-06B8-2389-7ACE0835A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" y="572655"/>
            <a:ext cx="12171756" cy="5557301"/>
          </a:xfrm>
          <a:prstGeom prst="rect">
            <a:avLst/>
          </a:prstGeom>
        </p:spPr>
      </p:pic>
      <p:sp>
        <p:nvSpPr>
          <p:cNvPr id="7" name="Arrow: Right 1">
            <a:extLst>
              <a:ext uri="{FF2B5EF4-FFF2-40B4-BE49-F238E27FC236}">
                <a16:creationId xmlns:a16="http://schemas.microsoft.com/office/drawing/2014/main" id="{6F04518A-9B2B-91F5-B855-5AFFA1A50A6B}"/>
              </a:ext>
            </a:extLst>
          </p:cNvPr>
          <p:cNvSpPr/>
          <p:nvPr/>
        </p:nvSpPr>
        <p:spPr>
          <a:xfrm rot="10800000">
            <a:off x="1543663" y="4791032"/>
            <a:ext cx="1371731" cy="507399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EBDC60-A11C-A8FB-7528-CBC917E267F4}"/>
              </a:ext>
            </a:extLst>
          </p:cNvPr>
          <p:cNvSpPr txBox="1"/>
          <p:nvPr/>
        </p:nvSpPr>
        <p:spPr>
          <a:xfrm>
            <a:off x="943896" y="6129956"/>
            <a:ext cx="4070555" cy="64633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 the CRN for the course(s) that you want to take and click Submit Changes. </a:t>
            </a:r>
          </a:p>
        </p:txBody>
      </p:sp>
    </p:spTree>
    <p:extLst>
      <p:ext uri="{BB962C8B-B14F-4D97-AF65-F5344CB8AC3E}">
        <p14:creationId xmlns:p14="http://schemas.microsoft.com/office/powerpoint/2010/main" val="3780688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ful 3D rendering of triangles">
            <a:extLst>
              <a:ext uri="{FF2B5EF4-FFF2-40B4-BE49-F238E27FC236}">
                <a16:creationId xmlns:a16="http://schemas.microsoft.com/office/drawing/2014/main" id="{D6756AE0-2406-9348-3B0B-63401A586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8" b="7868"/>
          <a:stretch/>
        </p:blipFill>
        <p:spPr>
          <a:xfrm>
            <a:off x="20" y="-3551"/>
            <a:ext cx="12191980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6FDF1D-D5A1-95CF-1027-5CC4B3AF5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32" y="414669"/>
            <a:ext cx="10241280" cy="861237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Questions or Problems?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67BF7-072D-9F83-A0CA-555E546B7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2037378"/>
            <a:ext cx="10241280" cy="3959352"/>
          </a:xfrm>
        </p:spPr>
        <p:txBody>
          <a:bodyPr anchor="t">
            <a:noAutofit/>
          </a:bodyPr>
          <a:lstStyle/>
          <a:p>
            <a:pPr marL="0" indent="0" algn="l">
              <a:buNone/>
            </a:pPr>
            <a:r>
              <a:rPr lang="en-US" sz="2800" b="1" dirty="0"/>
              <a:t>Reach out to </a:t>
            </a:r>
            <a:r>
              <a:rPr lang="en-US" sz="28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Debbie.dodge@drake.edu</a:t>
            </a:r>
            <a:r>
              <a:rPr lang="en-US" sz="2800" b="1" dirty="0"/>
              <a:t> 515.271.3727</a:t>
            </a:r>
          </a:p>
          <a:p>
            <a:pPr marL="0" indent="0" algn="l">
              <a:buNone/>
            </a:pPr>
            <a:r>
              <a:rPr lang="en-US" sz="2800" b="1" dirty="0"/>
              <a:t>Provide the following information:</a:t>
            </a:r>
          </a:p>
          <a:p>
            <a:pPr marL="742950" lvl="1" indent="-285750"/>
            <a:r>
              <a:rPr lang="en-US" sz="2800" b="1" dirty="0"/>
              <a:t>Drake ID number</a:t>
            </a:r>
          </a:p>
          <a:p>
            <a:pPr marL="742950" lvl="1" indent="-285750"/>
            <a:r>
              <a:rPr lang="en-US" sz="2800" b="1" dirty="0"/>
              <a:t>Term you are registering (fall, spring, summer and year)</a:t>
            </a:r>
          </a:p>
          <a:p>
            <a:pPr marL="742950" lvl="1" indent="-285750"/>
            <a:r>
              <a:rPr lang="en-US" sz="2800" b="1" u="sng" dirty="0"/>
              <a:t>CRN</a:t>
            </a:r>
            <a:r>
              <a:rPr lang="en-US" sz="2800" b="1" dirty="0"/>
              <a:t> of the course(s)</a:t>
            </a:r>
          </a:p>
          <a:p>
            <a:pPr marL="742950" lvl="1" indent="-285750"/>
            <a:r>
              <a:rPr lang="en-US" sz="2800" b="1" dirty="0"/>
              <a:t>Description of your problem</a:t>
            </a:r>
          </a:p>
        </p:txBody>
      </p:sp>
    </p:spTree>
    <p:extLst>
      <p:ext uri="{BB962C8B-B14F-4D97-AF65-F5344CB8AC3E}">
        <p14:creationId xmlns:p14="http://schemas.microsoft.com/office/powerpoint/2010/main" val="379201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GradientRiseVTI">
  <a:themeElements>
    <a:clrScheme name="AnalogousFromLightSeedRightStep">
      <a:dk1>
        <a:srgbClr val="000000"/>
      </a:dk1>
      <a:lt1>
        <a:srgbClr val="FFFFFF"/>
      </a:lt1>
      <a:dk2>
        <a:srgbClr val="243541"/>
      </a:dk2>
      <a:lt2>
        <a:srgbClr val="E8E4E2"/>
      </a:lt2>
      <a:accent1>
        <a:srgbClr val="83A6BC"/>
      </a:accent1>
      <a:accent2>
        <a:srgbClr val="7F8BBA"/>
      </a:accent2>
      <a:accent3>
        <a:srgbClr val="A196C6"/>
      </a:accent3>
      <a:accent4>
        <a:srgbClr val="A47FBA"/>
      </a:accent4>
      <a:accent5>
        <a:srgbClr val="C492C2"/>
      </a:accent5>
      <a:accent6>
        <a:srgbClr val="BA7F9E"/>
      </a:accent6>
      <a:hlink>
        <a:srgbClr val="A6775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149</TotalTime>
  <Words>204</Words>
  <Application>Microsoft Macintosh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Gill Sans Nova</vt:lpstr>
      <vt:lpstr>Verdana</vt:lpstr>
      <vt:lpstr>GradientRiseVTI</vt:lpstr>
      <vt:lpstr>Drake SCHOOL OF EDUCATION  Graduate STUDENT registration</vt:lpstr>
      <vt:lpstr>PowerPoint Presentation</vt:lpstr>
      <vt:lpstr>Schedule link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or Problems?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Drake Graduate  registration </dc:title>
  <dc:creator>Debbie Dodge</dc:creator>
  <cp:lastModifiedBy>Molly Shepard</cp:lastModifiedBy>
  <cp:revision>7</cp:revision>
  <dcterms:created xsi:type="dcterms:W3CDTF">2022-06-16T19:57:31Z</dcterms:created>
  <dcterms:modified xsi:type="dcterms:W3CDTF">2022-07-08T16:04:10Z</dcterms:modified>
</cp:coreProperties>
</file>