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7" r:id="rId3"/>
    <p:sldId id="261" r:id="rId4"/>
    <p:sldId id="258" r:id="rId5"/>
    <p:sldId id="262" r:id="rId6"/>
    <p:sldId id="259" r:id="rId7"/>
    <p:sldId id="265" r:id="rId8"/>
    <p:sldId id="256" r:id="rId9"/>
    <p:sldId id="263"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C89EF96-8CEA-46FF-86C4-4CE0E7609802}"/>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92928303-E50F-4AE9-89F9-7C85A1D2568B}" type="datetimeFigureOut">
              <a:rPr lang="en-US" smtClean="0"/>
              <a:pPr/>
              <a:t>7/6/14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77E0AC58-6CDC-4657-BDF5-C8E0F5424088}" type="slidenum">
              <a:rPr lang="en-US" smtClean="0"/>
              <a:pPr/>
              <a:t>‹#›</a:t>
            </a:fld>
            <a:endParaRPr lang="en-US"/>
          </a:p>
        </p:txBody>
      </p:sp>
    </p:spTree>
    <p:extLst>
      <p:ext uri="{BB962C8B-B14F-4D97-AF65-F5344CB8AC3E}">
        <p14:creationId xmlns:p14="http://schemas.microsoft.com/office/powerpoint/2010/main" val="370075274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Shap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hap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hape 3"/>
          <p:cNvSpPr>
            <a:spLocks noGrp="1"/>
          </p:cNvSpPr>
          <p:nvPr>
            <p:ph type="dt" sz="half" idx="10"/>
          </p:nvPr>
        </p:nvSpPr>
        <p:spPr/>
        <p:txBody>
          <a:bodyPr/>
          <a:lstStyle/>
          <a:p>
            <a:fld id="{D9F7D790-2632-4B6C-A4DB-883AD4F2DA56}" type="datetimeFigureOut">
              <a:rPr lang="en-US" smtClean="0"/>
              <a:pPr/>
              <a:t>7/6/14</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smtClean="0"/>
              <a:t>Click to edit Master title style</a:t>
            </a:r>
            <a:endParaRPr lang="en-US"/>
          </a:p>
        </p:txBody>
      </p:sp>
      <p:sp>
        <p:nvSpPr>
          <p:cNvPr id="3" name="Shape 2"/>
          <p:cNvSpPr>
            <a:spLocks noGrp="1"/>
          </p:cNvSpPr>
          <p:nvPr>
            <p:ph idx="1"/>
          </p:nvPr>
        </p:nvSpPr>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hape 3"/>
          <p:cNvSpPr>
            <a:spLocks noGrp="1"/>
          </p:cNvSpPr>
          <p:nvPr>
            <p:ph type="dt" sz="half" idx="10"/>
          </p:nvPr>
        </p:nvSpPr>
        <p:spPr/>
        <p:txBody>
          <a:bodyPr/>
          <a:lstStyle/>
          <a:p>
            <a:fld id="{D9F7D790-2632-4B6C-A4DB-883AD4F2DA56}" type="datetimeFigureOut">
              <a:rPr lang="en-US" smtClean="0"/>
              <a:pPr/>
              <a:t>7/6/14</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hap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Shap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a:p>
        </p:txBody>
      </p:sp>
      <p:sp>
        <p:nvSpPr>
          <p:cNvPr id="4" name="Shape 3"/>
          <p:cNvSpPr>
            <a:spLocks noGrp="1"/>
          </p:cNvSpPr>
          <p:nvPr>
            <p:ph type="dt" sz="half" idx="10"/>
          </p:nvPr>
        </p:nvSpPr>
        <p:spPr/>
        <p:txBody>
          <a:bodyPr/>
          <a:lstStyle/>
          <a:p>
            <a:fld id="{D9F7D790-2632-4B6C-A4DB-883AD4F2DA56}" type="datetimeFigureOut">
              <a:rPr lang="en-US" smtClean="0"/>
              <a:pPr/>
              <a:t>7/6/14</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smtClean="0"/>
              <a:t>Click to edit Master title style</a:t>
            </a:r>
            <a:endParaRPr lang="en-US"/>
          </a:p>
        </p:txBody>
      </p:sp>
      <p:sp>
        <p:nvSpPr>
          <p:cNvPr id="3" name="Shap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hap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hape 4"/>
          <p:cNvSpPr>
            <a:spLocks noGrp="1"/>
          </p:cNvSpPr>
          <p:nvPr>
            <p:ph type="dt" sz="half" idx="10"/>
          </p:nvPr>
        </p:nvSpPr>
        <p:spPr/>
        <p:txBody>
          <a:bodyPr/>
          <a:lstStyle/>
          <a:p>
            <a:fld id="{D9F7D790-2632-4B6C-A4DB-883AD4F2DA56}" type="datetimeFigureOut">
              <a:rPr lang="en-US" smtClean="0"/>
              <a:pPr/>
              <a:t>7/6/14</a:t>
            </a:fld>
            <a:endParaRPr lang="en-US"/>
          </a:p>
        </p:txBody>
      </p:sp>
      <p:sp>
        <p:nvSpPr>
          <p:cNvPr id="6" name="Shape 5"/>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lvl1pPr>
              <a:defRPr/>
            </a:lvl1pPr>
          </a:lstStyle>
          <a:p>
            <a:r>
              <a:rPr lang="en-US" smtClean="0"/>
              <a:t>Click to edit Master title style</a:t>
            </a:r>
            <a:endParaRPr lang="en-US"/>
          </a:p>
        </p:txBody>
      </p:sp>
      <p:sp>
        <p:nvSpPr>
          <p:cNvPr id="3" name="Shap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a:p>
        </p:txBody>
      </p:sp>
      <p:sp>
        <p:nvSpPr>
          <p:cNvPr id="4" name="Shap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hap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a:p>
        </p:txBody>
      </p:sp>
      <p:sp>
        <p:nvSpPr>
          <p:cNvPr id="6" name="Shap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hape 6"/>
          <p:cNvSpPr>
            <a:spLocks noGrp="1"/>
          </p:cNvSpPr>
          <p:nvPr>
            <p:ph type="dt" sz="half" idx="10"/>
          </p:nvPr>
        </p:nvSpPr>
        <p:spPr/>
        <p:txBody>
          <a:bodyPr/>
          <a:lstStyle/>
          <a:p>
            <a:fld id="{D9F7D790-2632-4B6C-A4DB-883AD4F2DA56}" type="datetimeFigureOut">
              <a:rPr lang="en-US" smtClean="0"/>
              <a:pPr/>
              <a:t>7/6/14</a:t>
            </a:fld>
            <a:endParaRPr lang="en-US"/>
          </a:p>
        </p:txBody>
      </p:sp>
      <p:sp>
        <p:nvSpPr>
          <p:cNvPr id="8" name="Shape 7"/>
          <p:cNvSpPr>
            <a:spLocks noGrp="1"/>
          </p:cNvSpPr>
          <p:nvPr>
            <p:ph type="ftr" sz="quarter" idx="11"/>
          </p:nvPr>
        </p:nvSpPr>
        <p:spPr/>
        <p:txBody>
          <a:bodyPr/>
          <a:lstStyle/>
          <a:p>
            <a:endParaRPr lang="en-US"/>
          </a:p>
        </p:txBody>
      </p:sp>
      <p:sp>
        <p:nvSpPr>
          <p:cNvPr id="9" name="Shape 8"/>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smtClean="0"/>
              <a:t>Click to edit Master title style</a:t>
            </a:r>
            <a:endParaRPr lang="en-US"/>
          </a:p>
        </p:txBody>
      </p:sp>
      <p:sp>
        <p:nvSpPr>
          <p:cNvPr id="3" name="Shape 2"/>
          <p:cNvSpPr>
            <a:spLocks noGrp="1"/>
          </p:cNvSpPr>
          <p:nvPr>
            <p:ph type="dt" sz="half" idx="10"/>
          </p:nvPr>
        </p:nvSpPr>
        <p:spPr/>
        <p:txBody>
          <a:bodyPr/>
          <a:lstStyle/>
          <a:p>
            <a:fld id="{D9F7D790-2632-4B6C-A4DB-883AD4F2DA56}" type="datetimeFigureOut">
              <a:rPr lang="en-US" smtClean="0"/>
              <a:pPr/>
              <a:t>7/6/14</a:t>
            </a:fld>
            <a:endParaRPr lang="en-US"/>
          </a:p>
        </p:txBody>
      </p:sp>
      <p:sp>
        <p:nvSpPr>
          <p:cNvPr id="4" name="Shape 3"/>
          <p:cNvSpPr>
            <a:spLocks noGrp="1"/>
          </p:cNvSpPr>
          <p:nvPr>
            <p:ph type="ftr" sz="quarter" idx="11"/>
          </p:nvPr>
        </p:nvSpPr>
        <p:spPr/>
        <p:txBody>
          <a:bodyPr/>
          <a:lstStyle/>
          <a:p>
            <a:endParaRPr lang="en-US"/>
          </a:p>
        </p:txBody>
      </p:sp>
      <p:sp>
        <p:nvSpPr>
          <p:cNvPr id="5" name="Shape 4"/>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p>
            <a:fld id="{D9F7D790-2632-4B6C-A4DB-883AD4F2DA56}" type="datetimeFigureOut">
              <a:rPr lang="en-US" smtClean="0"/>
              <a:pPr/>
              <a:t>7/6/14</a:t>
            </a:fld>
            <a:endParaRPr lang="en-US"/>
          </a:p>
        </p:txBody>
      </p:sp>
      <p:sp>
        <p:nvSpPr>
          <p:cNvPr id="3" name="Shape 2"/>
          <p:cNvSpPr>
            <a:spLocks noGrp="1"/>
          </p:cNvSpPr>
          <p:nvPr>
            <p:ph type="ftr" sz="quarter" idx="11"/>
          </p:nvPr>
        </p:nvSpPr>
        <p:spPr/>
        <p:txBody>
          <a:bodyPr/>
          <a:lstStyle/>
          <a:p>
            <a:endParaRPr lang="en-US"/>
          </a:p>
        </p:txBody>
      </p:sp>
      <p:sp>
        <p:nvSpPr>
          <p:cNvPr id="4" name="Shape 3"/>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Shap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hap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a:p>
        </p:txBody>
      </p:sp>
      <p:sp>
        <p:nvSpPr>
          <p:cNvPr id="5" name="Shape 4"/>
          <p:cNvSpPr>
            <a:spLocks noGrp="1"/>
          </p:cNvSpPr>
          <p:nvPr>
            <p:ph type="dt" sz="half" idx="10"/>
          </p:nvPr>
        </p:nvSpPr>
        <p:spPr/>
        <p:txBody>
          <a:bodyPr/>
          <a:lstStyle/>
          <a:p>
            <a:fld id="{D9F7D790-2632-4B6C-A4DB-883AD4F2DA56}" type="datetimeFigureOut">
              <a:rPr lang="en-US" smtClean="0"/>
              <a:pPr/>
              <a:t>7/6/14</a:t>
            </a:fld>
            <a:endParaRPr lang="en-US"/>
          </a:p>
        </p:txBody>
      </p:sp>
      <p:sp>
        <p:nvSpPr>
          <p:cNvPr id="6" name="Shape 5"/>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Shap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hap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a:p>
        </p:txBody>
      </p:sp>
      <p:sp>
        <p:nvSpPr>
          <p:cNvPr id="5" name="Shape 4"/>
          <p:cNvSpPr>
            <a:spLocks noGrp="1"/>
          </p:cNvSpPr>
          <p:nvPr>
            <p:ph type="dt" sz="half" idx="10"/>
          </p:nvPr>
        </p:nvSpPr>
        <p:spPr/>
        <p:txBody>
          <a:bodyPr/>
          <a:lstStyle/>
          <a:p>
            <a:fld id="{D9F7D790-2632-4B6C-A4DB-883AD4F2DA56}" type="datetimeFigureOut">
              <a:rPr lang="en-US" smtClean="0"/>
              <a:pPr/>
              <a:t>7/6/14</a:t>
            </a:fld>
            <a:endParaRPr lang="en-US"/>
          </a:p>
        </p:txBody>
      </p:sp>
      <p:sp>
        <p:nvSpPr>
          <p:cNvPr id="6" name="Shape 5"/>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p:txBody>
          <a:bodyPr/>
          <a:lstStyle/>
          <a:p>
            <a:fld id="{A4C87F59-1DD9-415D-B730-A1D9ED2699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tx1">
                    <a:tint val="75000"/>
                  </a:schemeClr>
                </a:solidFill>
              </a:defRPr>
            </a:lvl1pPr>
          </a:lstStyle>
          <a:p>
            <a:fld id="{D9F7D790-2632-4B6C-A4DB-883AD4F2DA56}" type="datetimeFigureOut">
              <a:rPr lang="en-US" smtClean="0"/>
              <a:pPr/>
              <a:t>7/6/14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tx1">
                    <a:tint val="75000"/>
                  </a:schemeClr>
                </a:solidFill>
              </a:defRPr>
            </a:lvl1pPr>
          </a:lstStyle>
          <a:p>
            <a:fld id="{A4C87F59-1DD9-415D-B730-A1D9ED2699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rtl="0" latinLnBrk="0">
        <a:spcBef>
          <a:spcPct val="0"/>
        </a:spcBef>
        <a:buNone/>
        <a:defRPr sz="3200" kern="1200">
          <a:solidFill>
            <a:schemeClr val="tx1"/>
          </a:solidFill>
          <a:latin typeface="+mj-lt"/>
          <a:ea typeface="+mj-ea"/>
          <a:cs typeface="+mj-cs"/>
        </a:defRPr>
      </a:lvl1pPr>
    </p:titleStyle>
    <p:bodyStyle>
      <a:lvl1pPr marL="342900" indent="-342900" algn="l" rtl="0" latinLnBrk="0">
        <a:spcBef>
          <a:spcPct val="20000"/>
        </a:spcBef>
        <a:buFont typeface="Arial"/>
        <a:buChar char="•"/>
        <a:defRPr sz="3200" kern="1200">
          <a:solidFill>
            <a:schemeClr val="tx1"/>
          </a:solidFill>
          <a:latin typeface="+mn-lt"/>
          <a:ea typeface="+mn-ea"/>
          <a:cs typeface="+mn-cs"/>
        </a:defRPr>
      </a:lvl1pPr>
      <a:lvl2pPr marL="742950" indent="-285750" algn="l" rtl="0" latinLnBrk="0">
        <a:spcBef>
          <a:spcPct val="20000"/>
        </a:spcBef>
        <a:buFont typeface="Arial"/>
        <a:buChar char="–"/>
        <a:defRPr sz="2800" kern="1200">
          <a:solidFill>
            <a:schemeClr val="tx1"/>
          </a:solidFill>
          <a:latin typeface="+mn-lt"/>
          <a:ea typeface="+mn-ea"/>
          <a:cs typeface="+mn-cs"/>
        </a:defRPr>
      </a:lvl2pPr>
      <a:lvl3pPr marL="1143000" indent="-228600" algn="l" rtl="0" latinLnBrk="0">
        <a:spcBef>
          <a:spcPct val="20000"/>
        </a:spcBef>
        <a:buFont typeface="Arial"/>
        <a:buChar char="•"/>
        <a:defRPr sz="2400" kern="1200">
          <a:solidFill>
            <a:schemeClr val="tx1"/>
          </a:solidFill>
          <a:latin typeface="+mn-lt"/>
          <a:ea typeface="+mn-ea"/>
          <a:cs typeface="+mn-cs"/>
        </a:defRPr>
      </a:lvl3pPr>
      <a:lvl4pPr marL="1600200" indent="-228600" algn="l" rtl="0" latinLnBrk="0">
        <a:spcBef>
          <a:spcPct val="20000"/>
        </a:spcBef>
        <a:buFont typeface="Arial"/>
        <a:buChar char="–"/>
        <a:defRPr sz="2000" kern="1200">
          <a:solidFill>
            <a:schemeClr val="tx1"/>
          </a:solidFill>
          <a:latin typeface="+mn-lt"/>
          <a:ea typeface="+mn-ea"/>
          <a:cs typeface="+mn-cs"/>
        </a:defRPr>
      </a:lvl4pPr>
      <a:lvl5pPr marL="2057400" indent="-228600" algn="l" rtl="0" latinLnBrk="0">
        <a:spcBef>
          <a:spcPct val="20000"/>
        </a:spcBef>
        <a:buFont typeface="Arial"/>
        <a:buChar char="»"/>
        <a:defRPr sz="2000" kern="1200">
          <a:solidFill>
            <a:schemeClr val="tx1"/>
          </a:solidFill>
          <a:latin typeface="+mn-lt"/>
          <a:ea typeface="+mn-ea"/>
          <a:cs typeface="+mn-cs"/>
        </a:defRPr>
      </a:lvl5pPr>
      <a:lvl6pPr marL="2514600" indent="-228600" algn="l" rtl="0" latinLnBrk="0">
        <a:spcBef>
          <a:spcPct val="20000"/>
        </a:spcBef>
        <a:buFont typeface="Arial"/>
        <a:buChar char="•"/>
        <a:defRPr sz="2000" kern="1200">
          <a:solidFill>
            <a:schemeClr val="tx1"/>
          </a:solidFill>
          <a:latin typeface="+mn-lt"/>
          <a:ea typeface="+mn-ea"/>
          <a:cs typeface="+mn-cs"/>
        </a:defRPr>
      </a:lvl6pPr>
      <a:lvl7pPr marL="2971800" indent="-228600" algn="l" rtl="0" latinLnBrk="0">
        <a:spcBef>
          <a:spcPct val="20000"/>
        </a:spcBef>
        <a:buFont typeface="Arial"/>
        <a:buChar char="•"/>
        <a:defRPr sz="2000" kern="1200">
          <a:solidFill>
            <a:schemeClr val="tx1"/>
          </a:solidFill>
          <a:latin typeface="+mn-lt"/>
          <a:ea typeface="+mn-ea"/>
          <a:cs typeface="+mn-cs"/>
        </a:defRPr>
      </a:lvl7pPr>
      <a:lvl8pPr marL="3429000" indent="-228600" algn="l" rtl="0" latinLnBrk="0">
        <a:spcBef>
          <a:spcPct val="20000"/>
        </a:spcBef>
        <a:buFont typeface="Arial"/>
        <a:buChar char="•"/>
        <a:defRPr sz="2000" kern="1200">
          <a:solidFill>
            <a:schemeClr val="tx1"/>
          </a:solidFill>
          <a:latin typeface="+mn-lt"/>
          <a:ea typeface="+mn-ea"/>
          <a:cs typeface="+mn-cs"/>
        </a:defRPr>
      </a:lvl8pPr>
      <a:lvl9pPr marL="3886200" indent="-228600" algn="l" rtl="0" latinLnBrk="0">
        <a:spcBef>
          <a:spcPct val="20000"/>
        </a:spcBef>
        <a:buFont typeface="Arial"/>
        <a:buChar char="•"/>
        <a:defRPr sz="2000" kern="120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flipgrid.com/%23e9654b05" TargetMode="External"/><Relationship Id="rId3" Type="http://schemas.openxmlformats.org/officeDocument/2006/relationships/hyperlink" Target="http://flipgrid.com/%233d99153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lipgrid.com/%2352acecea" TargetMode="External"/><Relationship Id="rId4" Type="http://schemas.openxmlformats.org/officeDocument/2006/relationships/hyperlink" Target="http://flipgrid.com/%23a0a6217d" TargetMode="External"/><Relationship Id="rId5" Type="http://schemas.openxmlformats.org/officeDocument/2006/relationships/hyperlink" Target="http://flipgrid.com/%23e83a91a5" TargetMode="External"/><Relationship Id="rId6" Type="http://schemas.openxmlformats.org/officeDocument/2006/relationships/hyperlink" Target="http://flipgrid.com/%23ecf21182" TargetMode="External"/><Relationship Id="rId1" Type="http://schemas.openxmlformats.org/officeDocument/2006/relationships/slideLayout" Target="../slideLayouts/slideLayout2.xml"/><Relationship Id="rId2" Type="http://schemas.openxmlformats.org/officeDocument/2006/relationships/hyperlink" Target="http://flipgrid.com/%2340ced0a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flipgrid.com/%23cfb985f9" TargetMode="External"/><Relationship Id="rId4" Type="http://schemas.openxmlformats.org/officeDocument/2006/relationships/hyperlink" Target="http://flipgrid.com/%23508a63da" TargetMode="External"/><Relationship Id="rId1" Type="http://schemas.openxmlformats.org/officeDocument/2006/relationships/slideLayout" Target="../slideLayouts/slideLayout2.xml"/><Relationship Id="rId2" Type="http://schemas.openxmlformats.org/officeDocument/2006/relationships/hyperlink" Target="http://flipgrid.com/%23eaf12b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143000"/>
          </a:xfrm>
        </p:spPr>
        <p:txBody>
          <a:bodyPr/>
          <a:lstStyle/>
          <a:p>
            <a:r>
              <a:rPr lang="en-US" b="1" dirty="0" smtClean="0">
                <a:latin typeface="Century Schoolbook"/>
                <a:cs typeface="Century Schoolbook"/>
              </a:rPr>
              <a:t>SPECIALIST COHORT FEEDBACK</a:t>
            </a:r>
            <a:endParaRPr lang="en-US" b="1" dirty="0">
              <a:latin typeface="Century Schoolbook"/>
              <a:cs typeface="Century Schoolbook"/>
            </a:endParaRPr>
          </a:p>
        </p:txBody>
      </p:sp>
      <p:pic>
        <p:nvPicPr>
          <p:cNvPr id="5" name="Picture 4" descr="Drake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905000"/>
            <a:ext cx="4596465" cy="2267589"/>
          </a:xfrm>
          <a:prstGeom prst="rect">
            <a:avLst/>
          </a:prstGeom>
        </p:spPr>
      </p:pic>
    </p:spTree>
    <p:extLst>
      <p:ext uri="{BB962C8B-B14F-4D97-AF65-F5344CB8AC3E}">
        <p14:creationId xmlns:p14="http://schemas.microsoft.com/office/powerpoint/2010/main" val="4117764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a:spLocks noGrp="1"/>
          </p:cNvSpPr>
          <p:nvPr>
            <p:ph type="title"/>
          </p:nvPr>
        </p:nvSpPr>
        <p:spPr>
          <a:prstGeom prst="roundRect">
            <a:avLst>
              <a:gd name="adj" fmla="val 0"/>
            </a:avLst>
          </a:prstGeom>
        </p:spPr>
        <p:txBody>
          <a:bodyPr wrap="square" lIns="0" tIns="0" rIns="0" bIns="0" rtlCol="0" anchor="t">
            <a:noAutofit/>
          </a:bodyPr>
          <a:lstStyle/>
          <a:p>
            <a:pPr algn="l">
              <a:buNone/>
            </a:pPr>
            <a:r>
              <a:rPr lang="en-US" dirty="0" smtClean="0">
                <a:solidFill>
                  <a:srgbClr val="000000"/>
                </a:solidFill>
              </a:rPr>
              <a:t>Please rate your level of satisfaction (0-no satisfaction,100-highest satisfaction) on the follow aspects of the DrakeSpecialist Program?</a:t>
            </a:r>
            <a:endParaRPr lang="en-US" dirty="0"/>
          </a:p>
        </p:txBody>
      </p:sp>
      <p:pic>
        <p:nvPicPr>
          <p:cNvPr id="3" name="REV_cuOCMK9T8WTxyFn_RP_3kOXBOUxR8W9WC1.png"/>
          <p:cNvPicPr>
            <a:picLocks noGrp="1" noChangeAspect="1"/>
          </p:cNvPicPr>
          <p:nvPr>
            <p:ph idx="1"/>
          </p:nvPr>
        </p:nvPicPr>
        <p:blipFill>
          <a:blip r:embed="rId2" cstate="print"/>
          <a:stretch>
            <a:fillRect/>
          </a:stretch>
        </p:blipFill>
        <p:spPr>
          <a:xfrm>
            <a:off x="381000" y="2590800"/>
            <a:ext cx="8343900" cy="3754755"/>
          </a:xfrm>
          <a:prstGeom prst="rect">
            <a:avLst/>
          </a:prstGeom>
        </p:spPr>
      </p:pic>
    </p:spTree>
    <p:extLst>
      <p:ext uri="{BB962C8B-B14F-4D97-AF65-F5344CB8AC3E}">
        <p14:creationId xmlns:p14="http://schemas.microsoft.com/office/powerpoint/2010/main" val="322923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a:spLocks noGrp="1"/>
          </p:cNvSpPr>
          <p:nvPr>
            <p:ph type="title"/>
          </p:nvPr>
        </p:nvSpPr>
        <p:spPr>
          <a:prstGeom prst="roundRect">
            <a:avLst>
              <a:gd name="adj" fmla="val 0"/>
            </a:avLst>
          </a:prstGeom>
        </p:spPr>
        <p:txBody>
          <a:bodyPr wrap="square" lIns="0" tIns="0" rIns="0" bIns="0" rtlCol="0" anchor="t">
            <a:noAutofit/>
          </a:bodyPr>
          <a:lstStyle/>
          <a:p>
            <a:pPr algn="l">
              <a:buNone/>
            </a:pPr>
            <a:r>
              <a:rPr lang="en-US" dirty="0" smtClean="0">
                <a:solidFill>
                  <a:srgbClr val="000000"/>
                </a:solidFill>
              </a:rPr>
              <a:t>When I reflect on the Drake Specialist Program overall the last two years, I think about...</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56489248"/>
              </p:ext>
            </p:extLst>
          </p:nvPr>
        </p:nvGraphicFramePr>
        <p:xfrm>
          <a:off x="457200" y="1752600"/>
          <a:ext cx="8305800" cy="4053839"/>
        </p:xfrm>
        <a:graphic>
          <a:graphicData uri="http://schemas.openxmlformats.org/drawingml/2006/table">
            <a:tbl>
              <a:tblPr firstRow="1" bandRow="1">
                <a:tableStyleId>{BC89EF96-8CEA-46FF-86C4-4CE0E7609802}</a:tableStyleId>
              </a:tblPr>
              <a:tblGrid>
                <a:gridCol w="8305800"/>
              </a:tblGrid>
              <a:tr h="166444">
                <a:tc>
                  <a:txBody>
                    <a:bodyPr/>
                    <a:lstStyle/>
                    <a:p>
                      <a:pPr algn="l">
                        <a:buNone/>
                      </a:pPr>
                      <a:r>
                        <a:rPr lang="en-US" sz="1400" dirty="0" smtClean="0">
                          <a:solidFill>
                            <a:srgbClr val="000000"/>
                          </a:solidFill>
                        </a:rPr>
                        <a:t>Text Response</a:t>
                      </a:r>
                      <a:endParaRPr lang="en-US" sz="1400" dirty="0"/>
                    </a:p>
                  </a:txBody>
                  <a:tcPr/>
                </a:tc>
              </a:tr>
              <a:tr h="282954">
                <a:tc>
                  <a:txBody>
                    <a:bodyPr/>
                    <a:lstStyle/>
                    <a:p>
                      <a:pPr algn="l">
                        <a:buNone/>
                      </a:pPr>
                      <a:r>
                        <a:rPr lang="en-US" sz="1400" dirty="0" smtClean="0">
                          <a:solidFill>
                            <a:srgbClr val="000000"/>
                          </a:solidFill>
                        </a:rPr>
                        <a:t>It was a valuable experience. I am sure I am much better prepared for the job of superintendent than before I took the program. I am ready for the challenge but I am also sure that I still have much to learn.</a:t>
                      </a:r>
                      <a:endParaRPr lang="en-US" sz="1400" dirty="0"/>
                    </a:p>
                  </a:txBody>
                  <a:tcPr/>
                </a:tc>
              </a:tr>
              <a:tr h="515975">
                <a:tc>
                  <a:txBody>
                    <a:bodyPr/>
                    <a:lstStyle/>
                    <a:p>
                      <a:pPr algn="l">
                        <a:buNone/>
                      </a:pPr>
                      <a:r>
                        <a:rPr lang="en-US" sz="1400" dirty="0" smtClean="0">
                          <a:solidFill>
                            <a:srgbClr val="000000"/>
                          </a:solidFill>
                        </a:rPr>
                        <a:t>I think about how fast the time has gone and all that I have learned.  I feel that the FBLAs were all very relevant to admin position so I could use it right away.  The learning made me a better educator, even if I were to never use it to become a supt, or work in central office.  The workload was reasonable for cohort members as they all worked very full time jobs.</a:t>
                      </a:r>
                      <a:endParaRPr lang="en-US" sz="1400" dirty="0"/>
                    </a:p>
                  </a:txBody>
                  <a:tcPr/>
                </a:tc>
              </a:tr>
              <a:tr h="515975">
                <a:tc>
                  <a:txBody>
                    <a:bodyPr/>
                    <a:lstStyle/>
                    <a:p>
                      <a:pPr algn="l">
                        <a:buNone/>
                      </a:pPr>
                      <a:r>
                        <a:rPr lang="en-US" sz="1400" dirty="0" smtClean="0">
                          <a:solidFill>
                            <a:srgbClr val="000000"/>
                          </a:solidFill>
                        </a:rPr>
                        <a:t>The value of practical, real world application as opposed to theoretic study. What attracted me to Drake and the graduate programing was the focus on application of theory in practice. I know that there are other options and some of them were closer to home for me, but I want to engage in dialog with practicing administrators and connect theory to practice rather than dialog with others in a cohort about theory. </a:t>
                      </a:r>
                      <a:endParaRPr lang="en-US" sz="1400" dirty="0"/>
                    </a:p>
                  </a:txBody>
                  <a:tcPr/>
                </a:tc>
              </a:tr>
              <a:tr h="282954">
                <a:tc>
                  <a:txBody>
                    <a:bodyPr/>
                    <a:lstStyle/>
                    <a:p>
                      <a:pPr algn="l">
                        <a:buNone/>
                      </a:pPr>
                      <a:r>
                        <a:rPr lang="en-US" sz="1400" dirty="0" smtClean="0">
                          <a:solidFill>
                            <a:srgbClr val="000000"/>
                          </a:solidFill>
                        </a:rPr>
                        <a:t>How much I appreciate the cohort model. The relationships and connections I've formed with the members of our cohort will reach far beyond these two years of coursework together.</a:t>
                      </a:r>
                      <a:endParaRPr lang="en-US" sz="1400" dirty="0"/>
                    </a:p>
                  </a:txBody>
                  <a:tcPr/>
                </a:tc>
              </a:tr>
              <a:tr h="166444">
                <a:tc>
                  <a:txBody>
                    <a:bodyPr/>
                    <a:lstStyle/>
                    <a:p>
                      <a:pPr algn="l">
                        <a:buNone/>
                      </a:pPr>
                      <a:r>
                        <a:rPr lang="en-US" sz="1400" dirty="0" smtClean="0">
                          <a:solidFill>
                            <a:srgbClr val="000000"/>
                          </a:solidFill>
                        </a:rPr>
                        <a:t>...how quickly the time has passed. </a:t>
                      </a:r>
                      <a:endParaRPr lang="en-US" sz="1400" dirty="0"/>
                    </a:p>
                  </a:txBody>
                  <a:tcPr/>
                </a:tc>
              </a:tr>
              <a:tr h="282954">
                <a:tc>
                  <a:txBody>
                    <a:bodyPr/>
                    <a:lstStyle/>
                    <a:p>
                      <a:pPr algn="l">
                        <a:buNone/>
                      </a:pPr>
                      <a:r>
                        <a:rPr lang="en-US" sz="1400" dirty="0" smtClean="0">
                          <a:solidFill>
                            <a:srgbClr val="000000"/>
                          </a:solidFill>
                        </a:rPr>
                        <a:t> how I am very glad we are coming to a close.  It was a great experience, but a long journey.  I would and have recommended that others pursue this path, not so much for each class in itself, but the experience as a whole.  </a:t>
                      </a:r>
                      <a:endParaRPr lang="en-US" sz="1400" dirty="0"/>
                    </a:p>
                  </a:txBody>
                  <a:tcPr/>
                </a:tc>
              </a:tr>
            </a:tbl>
          </a:graphicData>
        </a:graphic>
      </p:graphicFrame>
    </p:spTree>
    <p:extLst>
      <p:ext uri="{BB962C8B-B14F-4D97-AF65-F5344CB8AC3E}">
        <p14:creationId xmlns:p14="http://schemas.microsoft.com/office/powerpoint/2010/main" val="146853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305800" cy="4876799"/>
        </p:xfrm>
        <a:graphic>
          <a:graphicData uri="http://schemas.openxmlformats.org/drawingml/2006/table">
            <a:tbl>
              <a:tblPr firstRow="1" bandRow="1">
                <a:tableStyleId>{BC89EF96-8CEA-46FF-86C4-4CE0E7609802}</a:tableStyleId>
              </a:tblPr>
              <a:tblGrid>
                <a:gridCol w="8305800"/>
              </a:tblGrid>
              <a:tr h="748997">
                <a:tc>
                  <a:txBody>
                    <a:bodyPr/>
                    <a:lstStyle/>
                    <a:p>
                      <a:pPr algn="l">
                        <a:buNone/>
                      </a:pPr>
                      <a:r>
                        <a:rPr lang="en-US" sz="1400" dirty="0" smtClean="0">
                          <a:solidFill>
                            <a:srgbClr val="000000"/>
                          </a:solidFill>
                        </a:rPr>
                        <a:t>the individuals I have learned from as instructors and colleagues throughout the program courses.  I am impressed by the wisdom and skillset of the individuals within the cohort.</a:t>
                      </a:r>
                    </a:p>
                    <a:p>
                      <a:pPr algn="l">
                        <a:buNone/>
                      </a:pPr>
                      <a:r>
                        <a:rPr lang="en-US" sz="1400" dirty="0" smtClean="0">
                          <a:solidFill>
                            <a:srgbClr val="000000"/>
                          </a:solidFill>
                        </a:rPr>
                        <a:t>
</a:t>
                      </a:r>
                    </a:p>
                    <a:p>
                      <a:pPr algn="l">
                        <a:buNone/>
                      </a:pPr>
                      <a:r>
                        <a:rPr lang="en-US" sz="1400" dirty="0" smtClean="0">
                          <a:solidFill>
                            <a:srgbClr val="000000"/>
                          </a:solidFill>
                        </a:rPr>
                        <a:t>
(Role plays and Jetho's)</a:t>
                      </a:r>
                      <a:endParaRPr lang="en-US" sz="1400" dirty="0"/>
                    </a:p>
                  </a:txBody>
                  <a:tcPr/>
                </a:tc>
              </a:tr>
              <a:tr h="282954">
                <a:tc>
                  <a:txBody>
                    <a:bodyPr/>
                    <a:lstStyle/>
                    <a:p>
                      <a:pPr algn="l">
                        <a:buNone/>
                      </a:pPr>
                      <a:r>
                        <a:rPr lang="en-US" sz="1400" dirty="0" smtClean="0">
                          <a:solidFill>
                            <a:srgbClr val="000000"/>
                          </a:solidFill>
                        </a:rPr>
                        <a:t>The great connections that were made with my cohort members.  These relationships proved to be very valuable and I am sure they will continue in the future.  </a:t>
                      </a:r>
                      <a:endParaRPr lang="en-US" sz="1400" dirty="0"/>
                    </a:p>
                  </a:txBody>
                  <a:tcPr/>
                </a:tc>
              </a:tr>
              <a:tr h="166444">
                <a:tc>
                  <a:txBody>
                    <a:bodyPr/>
                    <a:lstStyle/>
                    <a:p>
                      <a:pPr algn="l">
                        <a:buNone/>
                      </a:pPr>
                      <a:r>
                        <a:rPr lang="en-US" sz="1400" dirty="0" smtClean="0">
                          <a:solidFill>
                            <a:srgbClr val="000000"/>
                          </a:solidFill>
                        </a:rPr>
                        <a:t>Loved our cohort.  Lots of networking and great conversations for learning.  </a:t>
                      </a:r>
                      <a:endParaRPr lang="en-US" sz="1400" dirty="0"/>
                    </a:p>
                  </a:txBody>
                  <a:tcPr/>
                </a:tc>
              </a:tr>
              <a:tr h="166444">
                <a:tc>
                  <a:txBody>
                    <a:bodyPr/>
                    <a:lstStyle/>
                    <a:p>
                      <a:pPr algn="l">
                        <a:buNone/>
                      </a:pPr>
                      <a:r>
                        <a:rPr lang="en-US" sz="1400" dirty="0" smtClean="0">
                          <a:solidFill>
                            <a:srgbClr val="000000"/>
                          </a:solidFill>
                        </a:rPr>
                        <a:t>The quality relationships that I have established with other administrators from around the state.</a:t>
                      </a:r>
                      <a:endParaRPr lang="en-US" sz="1400" dirty="0"/>
                    </a:p>
                  </a:txBody>
                  <a:tcPr/>
                </a:tc>
              </a:tr>
              <a:tr h="399465">
                <a:tc>
                  <a:txBody>
                    <a:bodyPr/>
                    <a:lstStyle/>
                    <a:p>
                      <a:pPr algn="l">
                        <a:buNone/>
                      </a:pPr>
                      <a:r>
                        <a:rPr lang="en-US" sz="1400" dirty="0" smtClean="0">
                          <a:solidFill>
                            <a:srgbClr val="000000"/>
                          </a:solidFill>
                        </a:rPr>
                        <a:t>The variety of classes and topics that were covered. I really enjoyed building relationships with my cohort members and hope to stay in touch from time to time. Overall it was a positive experience and glad I took the opportunity to make FBLA assignments relevant to my own learning. </a:t>
                      </a:r>
                      <a:endParaRPr lang="en-US" sz="1400" dirty="0"/>
                    </a:p>
                  </a:txBody>
                  <a:tcPr/>
                </a:tc>
              </a:tr>
              <a:tr h="166444">
                <a:tc>
                  <a:txBody>
                    <a:bodyPr/>
                    <a:lstStyle/>
                    <a:p>
                      <a:pPr algn="l">
                        <a:buNone/>
                      </a:pPr>
                      <a:r>
                        <a:rPr lang="en-US" sz="1400" dirty="0" smtClean="0">
                          <a:solidFill>
                            <a:srgbClr val="000000"/>
                          </a:solidFill>
                        </a:rPr>
                        <a:t>The perspective I've gained through learning about district-level content.</a:t>
                      </a:r>
                      <a:endParaRPr lang="en-US" sz="1400" dirty="0"/>
                    </a:p>
                  </a:txBody>
                  <a:tcPr/>
                </a:tc>
              </a:tr>
              <a:tr h="282954">
                <a:tc>
                  <a:txBody>
                    <a:bodyPr/>
                    <a:lstStyle/>
                    <a:p>
                      <a:pPr algn="l">
                        <a:buNone/>
                      </a:pPr>
                      <a:r>
                        <a:rPr lang="en-US" sz="1400" dirty="0" smtClean="0">
                          <a:solidFill>
                            <a:srgbClr val="000000"/>
                          </a:solidFill>
                        </a:rPr>
                        <a:t>The relationships I have made with both my colleagues and the professors.  I also reflect on the quality of instruction I have received with particular attention given to the practical final assignments - the FBLE's.</a:t>
                      </a:r>
                      <a:endParaRPr lang="en-US" sz="1400" dirty="0"/>
                    </a:p>
                  </a:txBody>
                  <a:tcPr/>
                </a:tc>
              </a:tr>
              <a:tr h="282954">
                <a:tc>
                  <a:txBody>
                    <a:bodyPr/>
                    <a:lstStyle/>
                    <a:p>
                      <a:pPr algn="l">
                        <a:buNone/>
                      </a:pPr>
                      <a:r>
                        <a:rPr lang="en-US" sz="1400" dirty="0" smtClean="0">
                          <a:solidFill>
                            <a:srgbClr val="000000"/>
                          </a:solidFill>
                        </a:rPr>
                        <a:t>The relationships I've built with so many members of my cohort and with some of the professors/guest speakers in the program.</a:t>
                      </a:r>
                      <a:endParaRPr lang="en-US" sz="1400" dirty="0"/>
                    </a:p>
                  </a:txBody>
                  <a:tcPr/>
                </a:tc>
              </a:tr>
              <a:tr h="166444">
                <a:tc>
                  <a:txBody>
                    <a:bodyPr/>
                    <a:lstStyle/>
                    <a:p>
                      <a:pPr algn="l">
                        <a:buNone/>
                      </a:pPr>
                      <a:r>
                        <a:rPr lang="en-US" sz="1400" dirty="0" smtClean="0">
                          <a:solidFill>
                            <a:srgbClr val="000000"/>
                          </a:solidFill>
                        </a:rPr>
                        <a:t>Who much I looked forward to having professional conversations.</a:t>
                      </a:r>
                      <a:endParaRPr lang="en-US" sz="1400" dirty="0"/>
                    </a:p>
                  </a:txBody>
                  <a:tcPr/>
                </a:tc>
              </a:tr>
            </a:tbl>
          </a:graphicData>
        </a:graphic>
      </p:graphicFrame>
    </p:spTree>
    <p:extLst>
      <p:ext uri="{BB962C8B-B14F-4D97-AF65-F5344CB8AC3E}">
        <p14:creationId xmlns:p14="http://schemas.microsoft.com/office/powerpoint/2010/main" val="339719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a:spLocks noGrp="1"/>
          </p:cNvSpPr>
          <p:nvPr>
            <p:ph type="title"/>
          </p:nvPr>
        </p:nvSpPr>
        <p:spPr>
          <a:prstGeom prst="roundRect">
            <a:avLst>
              <a:gd name="adj" fmla="val 0"/>
            </a:avLst>
          </a:prstGeom>
        </p:spPr>
        <p:txBody>
          <a:bodyPr wrap="square" lIns="0" tIns="0" rIns="0" bIns="0" rtlCol="0" anchor="t">
            <a:noAutofit/>
          </a:bodyPr>
          <a:lstStyle/>
          <a:p>
            <a:pPr algn="l">
              <a:buNone/>
            </a:pPr>
            <a:r>
              <a:rPr lang="en-US" dirty="0" smtClean="0">
                <a:solidFill>
                  <a:srgbClr val="000000"/>
                </a:solidFill>
              </a:rPr>
              <a:t>What did you like best about the program?</a:t>
            </a:r>
            <a:endParaRPr lang="en-US" dirty="0"/>
          </a:p>
        </p:txBody>
      </p:sp>
      <p:graphicFrame>
        <p:nvGraphicFramePr>
          <p:cNvPr id="3" name="Content Placeholder 2"/>
          <p:cNvGraphicFramePr>
            <a:graphicFrameLocks noGrp="1"/>
          </p:cNvGraphicFramePr>
          <p:nvPr>
            <p:ph idx="1"/>
          </p:nvPr>
        </p:nvGraphicFramePr>
        <p:xfrm>
          <a:off x="457200" y="1600200"/>
          <a:ext cx="8229600" cy="4907279"/>
        </p:xfrm>
        <a:graphic>
          <a:graphicData uri="http://schemas.openxmlformats.org/drawingml/2006/table">
            <a:tbl>
              <a:tblPr firstRow="1" bandRow="1">
                <a:tableStyleId>{BC89EF96-8CEA-46FF-86C4-4CE0E7609802}</a:tableStyleId>
              </a:tblPr>
              <a:tblGrid>
                <a:gridCol w="8229600"/>
              </a:tblGrid>
              <a:tr h="0">
                <a:tc>
                  <a:txBody>
                    <a:bodyPr/>
                    <a:lstStyle/>
                    <a:p>
                      <a:pPr algn="l">
                        <a:buNone/>
                      </a:pPr>
                      <a:r>
                        <a:rPr lang="en-US" sz="1400" dirty="0" smtClean="0">
                          <a:solidFill>
                            <a:srgbClr val="000000"/>
                          </a:solidFill>
                        </a:rPr>
                        <a:t>Text Response</a:t>
                      </a:r>
                      <a:endParaRPr lang="en-US" sz="1400" dirty="0"/>
                    </a:p>
                  </a:txBody>
                  <a:tcPr/>
                </a:tc>
              </a:tr>
              <a:tr h="0">
                <a:tc>
                  <a:txBody>
                    <a:bodyPr/>
                    <a:lstStyle/>
                    <a:p>
                      <a:pPr algn="l">
                        <a:buNone/>
                      </a:pPr>
                      <a:r>
                        <a:rPr lang="en-US" sz="1400" dirty="0" smtClean="0">
                          <a:solidFill>
                            <a:srgbClr val="000000"/>
                          </a:solidFill>
                        </a:rPr>
                        <a:t>I like the cohort format. It is an excellent opportunity to get to know people who have the same career goals and work in the same or similar capacities currently. This format lends itself to excellent conversation and learning from each other. I could not imagine going through the program without getting to know the people.</a:t>
                      </a:r>
                      <a:endParaRPr lang="en-US" sz="1400" dirty="0"/>
                    </a:p>
                  </a:txBody>
                  <a:tcPr/>
                </a:tc>
              </a:tr>
              <a:tr h="0">
                <a:tc>
                  <a:txBody>
                    <a:bodyPr/>
                    <a:lstStyle/>
                    <a:p>
                      <a:pPr algn="l">
                        <a:buNone/>
                      </a:pPr>
                      <a:r>
                        <a:rPr lang="en-US" sz="1400" dirty="0" smtClean="0">
                          <a:solidFill>
                            <a:srgbClr val="000000"/>
                          </a:solidFill>
                        </a:rPr>
                        <a:t>The focus on the importance of relationships.  </a:t>
                      </a:r>
                      <a:endParaRPr lang="en-US" sz="1400" dirty="0"/>
                    </a:p>
                  </a:txBody>
                  <a:tcPr/>
                </a:tc>
              </a:tr>
              <a:tr h="0">
                <a:tc>
                  <a:txBody>
                    <a:bodyPr/>
                    <a:lstStyle/>
                    <a:p>
                      <a:pPr algn="l">
                        <a:buNone/>
                      </a:pPr>
                      <a:r>
                        <a:rPr lang="en-US" sz="1400" dirty="0" smtClean="0">
                          <a:solidFill>
                            <a:srgbClr val="000000"/>
                          </a:solidFill>
                        </a:rPr>
                        <a:t>I like both the emphasis on application and the adaptability of scheduling to fit those of us who are already in administrative roles. To be able to pursue advanced degree work in a time frame that doesn't take me away from my desk and work during the week is a tremendous asset. Each of the cohorts that I have participated in have been professional and focused and I have made life-long friends outside of my job. I also like the fact that the persons teaching have had or are currently administrators and can speak to the realities of the job.</a:t>
                      </a:r>
                      <a:endParaRPr lang="en-US" sz="1400" dirty="0"/>
                    </a:p>
                  </a:txBody>
                  <a:tcPr/>
                </a:tc>
              </a:tr>
              <a:tr h="0">
                <a:tc>
                  <a:txBody>
                    <a:bodyPr/>
                    <a:lstStyle/>
                    <a:p>
                      <a:pPr algn="l">
                        <a:buNone/>
                      </a:pPr>
                      <a:r>
                        <a:rPr lang="en-US" sz="1400" dirty="0" smtClean="0">
                          <a:solidFill>
                            <a:srgbClr val="000000"/>
                          </a:solidFill>
                        </a:rPr>
                        <a:t>The cohort model.
Opportunities to speak with practicing or previous superintendents.
Courses with a focus on relevant and recent education topics.</a:t>
                      </a:r>
                      <a:endParaRPr lang="en-US" sz="1400" dirty="0"/>
                    </a:p>
                  </a:txBody>
                  <a:tcPr/>
                </a:tc>
              </a:tr>
              <a:tr h="0">
                <a:tc>
                  <a:txBody>
                    <a:bodyPr/>
                    <a:lstStyle/>
                    <a:p>
                      <a:pPr algn="l">
                        <a:buNone/>
                      </a:pPr>
                      <a:r>
                        <a:rPr lang="en-US" sz="1400" dirty="0" smtClean="0">
                          <a:solidFill>
                            <a:srgbClr val="000000"/>
                          </a:solidFill>
                        </a:rPr>
                        <a:t>Hands down the best thing about this program is the cohort. The people I was able to meet and interact with absolutely kept me going in this program. </a:t>
                      </a:r>
                      <a:endParaRPr lang="en-US" sz="1400" dirty="0"/>
                    </a:p>
                  </a:txBody>
                  <a:tcPr/>
                </a:tc>
              </a:tr>
              <a:tr h="0">
                <a:tc>
                  <a:txBody>
                    <a:bodyPr/>
                    <a:lstStyle/>
                    <a:p>
                      <a:pPr algn="l">
                        <a:buNone/>
                      </a:pPr>
                      <a:r>
                        <a:rPr lang="en-US" sz="1400" dirty="0" smtClean="0">
                          <a:solidFill>
                            <a:srgbClr val="000000"/>
                          </a:solidFill>
                        </a:rPr>
                        <a:t> I really liked the cohort experience.  This particular group of leaders allowed me to gain many different perspectives on education both large and small as well as urban and rural.  Each person came willing to share their ideas and past practices.  It was refreshing to hear from other the struggles and successes that are happening across the state of Iowa.  I feel like now I have a wider group of people that I can call friends and call upon when needed.  </a:t>
                      </a:r>
                      <a:endParaRPr lang="en-US" sz="1400" dirty="0"/>
                    </a:p>
                  </a:txBody>
                  <a:tcPr/>
                </a:tc>
              </a:tr>
            </a:tbl>
          </a:graphicData>
        </a:graphic>
      </p:graphicFrame>
    </p:spTree>
    <p:extLst>
      <p:ext uri="{BB962C8B-B14F-4D97-AF65-F5344CB8AC3E}">
        <p14:creationId xmlns:p14="http://schemas.microsoft.com/office/powerpoint/2010/main" val="330830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05400"/>
            <a:ext cx="8153400" cy="1371600"/>
          </a:xfrm>
        </p:spPr>
        <p:txBody>
          <a:bodyPr>
            <a:normAutofit fontScale="90000"/>
          </a:bodyPr>
          <a:lstStyle/>
          <a:p>
            <a:r>
              <a:rPr lang="en-US" dirty="0" smtClean="0"/>
              <a:t>Brian-</a:t>
            </a:r>
            <a:r>
              <a:rPr lang="en-US" dirty="0">
                <a:hlinkClick r:id="rId2"/>
              </a:rPr>
              <a:t>http://flipgrid.com/#</a:t>
            </a:r>
            <a:r>
              <a:rPr lang="en-US" dirty="0" smtClean="0">
                <a:hlinkClick r:id="rId2"/>
              </a:rPr>
              <a:t>e9654b05</a:t>
            </a:r>
            <a:r>
              <a:rPr lang="en-US" dirty="0" smtClean="0"/>
              <a:t/>
            </a:r>
            <a:br>
              <a:rPr lang="en-US" dirty="0" smtClean="0"/>
            </a:br>
            <a:r>
              <a:rPr lang="en-US" dirty="0" smtClean="0"/>
              <a:t/>
            </a:r>
            <a:br>
              <a:rPr lang="en-US" dirty="0" smtClean="0"/>
            </a:br>
            <a:r>
              <a:rPr lang="en-US" dirty="0" smtClean="0"/>
              <a:t>Mike-</a:t>
            </a:r>
            <a:r>
              <a:rPr lang="en-US" dirty="0">
                <a:hlinkClick r:id="rId3"/>
              </a:rPr>
              <a:t>http://flipgrid.com/#3d99153e</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547129706"/>
              </p:ext>
            </p:extLst>
          </p:nvPr>
        </p:nvGraphicFramePr>
        <p:xfrm>
          <a:off x="381000" y="609600"/>
          <a:ext cx="8229600" cy="4023359"/>
        </p:xfrm>
        <a:graphic>
          <a:graphicData uri="http://schemas.openxmlformats.org/drawingml/2006/table">
            <a:tbl>
              <a:tblPr firstRow="1" bandRow="1">
                <a:tableStyleId>{BC89EF96-8CEA-46FF-86C4-4CE0E7609802}</a:tableStyleId>
              </a:tblPr>
              <a:tblGrid>
                <a:gridCol w="8229600"/>
              </a:tblGrid>
              <a:tr h="0">
                <a:tc>
                  <a:txBody>
                    <a:bodyPr/>
                    <a:lstStyle/>
                    <a:p>
                      <a:pPr algn="l">
                        <a:buNone/>
                      </a:pPr>
                      <a:r>
                        <a:rPr lang="en-US" sz="1400" dirty="0" smtClean="0">
                          <a:solidFill>
                            <a:srgbClr val="000000"/>
                          </a:solidFill>
                        </a:rPr>
                        <a:t>I enjoyed opportunities to learn from my colleagues and discuss how the learning applies into our varied roles within educational systems.</a:t>
                      </a:r>
                      <a:endParaRPr lang="en-US" sz="1400" dirty="0"/>
                    </a:p>
                  </a:txBody>
                  <a:tcPr/>
                </a:tc>
              </a:tr>
              <a:tr h="0">
                <a:tc>
                  <a:txBody>
                    <a:bodyPr/>
                    <a:lstStyle/>
                    <a:p>
                      <a:pPr algn="l">
                        <a:buNone/>
                      </a:pPr>
                      <a:r>
                        <a:rPr lang="en-US" sz="1400" dirty="0" smtClean="0">
                          <a:solidFill>
                            <a:srgbClr val="000000"/>
                          </a:solidFill>
                        </a:rPr>
                        <a:t>The cohort format.  </a:t>
                      </a:r>
                    </a:p>
                    <a:p>
                      <a:pPr algn="l">
                        <a:buNone/>
                      </a:pPr>
                      <a:r>
                        <a:rPr lang="en-US" sz="1400" dirty="0" smtClean="0">
                          <a:solidFill>
                            <a:srgbClr val="000000"/>
                          </a:solidFill>
                        </a:rPr>
                        <a:t>
The FBLE projects were worthwhile, for the most part, as they were practical and job-embedded.  </a:t>
                      </a:r>
                      <a:endParaRPr lang="en-US" sz="1400" dirty="0"/>
                    </a:p>
                  </a:txBody>
                  <a:tcPr/>
                </a:tc>
              </a:tr>
              <a:tr h="0">
                <a:tc>
                  <a:txBody>
                    <a:bodyPr/>
                    <a:lstStyle/>
                    <a:p>
                      <a:pPr algn="l">
                        <a:buNone/>
                      </a:pPr>
                      <a:r>
                        <a:rPr lang="en-US" sz="1400" dirty="0" smtClean="0">
                          <a:solidFill>
                            <a:srgbClr val="000000"/>
                          </a:solidFill>
                        </a:rPr>
                        <a:t>Cohort learning.  Weekend format.  </a:t>
                      </a:r>
                      <a:endParaRPr lang="en-US" sz="1400" dirty="0"/>
                    </a:p>
                  </a:txBody>
                  <a:tcPr/>
                </a:tc>
              </a:tr>
              <a:tr h="0">
                <a:tc>
                  <a:txBody>
                    <a:bodyPr/>
                    <a:lstStyle/>
                    <a:p>
                      <a:pPr algn="l">
                        <a:buNone/>
                      </a:pPr>
                      <a:r>
                        <a:rPr lang="en-US" sz="1400" dirty="0" smtClean="0">
                          <a:solidFill>
                            <a:srgbClr val="000000"/>
                          </a:solidFill>
                        </a:rPr>
                        <a:t>Friday/Saturday format. Guest speakers.</a:t>
                      </a:r>
                      <a:endParaRPr lang="en-US" sz="1400" dirty="0"/>
                    </a:p>
                  </a:txBody>
                  <a:tcPr/>
                </a:tc>
              </a:tr>
              <a:tr h="0">
                <a:tc>
                  <a:txBody>
                    <a:bodyPr/>
                    <a:lstStyle/>
                    <a:p>
                      <a:pPr algn="l">
                        <a:buNone/>
                      </a:pPr>
                      <a:r>
                        <a:rPr lang="en-US" sz="1400" dirty="0" smtClean="0">
                          <a:solidFill>
                            <a:srgbClr val="000000"/>
                          </a:solidFill>
                        </a:rPr>
                        <a:t>Being part of a cohort was the best part of the program. I also enjoyed acting superintendents perspectives over a variety of topics as they were invited to be guest speakers. Other guest speakers did a good job depending upon the topic. </a:t>
                      </a:r>
                      <a:endParaRPr lang="en-US" sz="1400" dirty="0"/>
                    </a:p>
                  </a:txBody>
                  <a:tcPr/>
                </a:tc>
              </a:tr>
              <a:tr h="0">
                <a:tc>
                  <a:txBody>
                    <a:bodyPr/>
                    <a:lstStyle/>
                    <a:p>
                      <a:pPr algn="l">
                        <a:buNone/>
                      </a:pPr>
                      <a:r>
                        <a:rPr lang="en-US" sz="1400" dirty="0" smtClean="0">
                          <a:solidFill>
                            <a:srgbClr val="000000"/>
                          </a:solidFill>
                        </a:rPr>
                        <a:t>Going through the program with a fun, diverse cohort.</a:t>
                      </a:r>
                      <a:endParaRPr lang="en-US" sz="1400" dirty="0"/>
                    </a:p>
                  </a:txBody>
                  <a:tcPr/>
                </a:tc>
              </a:tr>
              <a:tr h="0">
                <a:tc>
                  <a:txBody>
                    <a:bodyPr/>
                    <a:lstStyle/>
                    <a:p>
                      <a:pPr algn="l">
                        <a:buNone/>
                      </a:pPr>
                      <a:r>
                        <a:rPr lang="en-US" sz="1400" dirty="0" smtClean="0">
                          <a:solidFill>
                            <a:srgbClr val="000000"/>
                          </a:solidFill>
                        </a:rPr>
                        <a:t>The instructors were top notch.  It is due to the instructors I had all the other experiences which were very positive stemmed from these critical people.</a:t>
                      </a:r>
                      <a:endParaRPr lang="en-US" sz="1400" dirty="0"/>
                    </a:p>
                  </a:txBody>
                  <a:tcPr/>
                </a:tc>
              </a:tr>
              <a:tr h="0">
                <a:tc>
                  <a:txBody>
                    <a:bodyPr/>
                    <a:lstStyle/>
                    <a:p>
                      <a:pPr algn="l">
                        <a:buNone/>
                      </a:pPr>
                      <a:r>
                        <a:rPr lang="en-US" sz="1400" dirty="0" smtClean="0">
                          <a:solidFill>
                            <a:srgbClr val="000000"/>
                          </a:solidFill>
                        </a:rPr>
                        <a:t>The cohort model and how willing the professors worked with us on our schedule.</a:t>
                      </a:r>
                      <a:endParaRPr lang="en-US" sz="1400" dirty="0"/>
                    </a:p>
                  </a:txBody>
                  <a:tcPr/>
                </a:tc>
              </a:tr>
              <a:tr h="0">
                <a:tc>
                  <a:txBody>
                    <a:bodyPr/>
                    <a:lstStyle/>
                    <a:p>
                      <a:pPr algn="l">
                        <a:buNone/>
                      </a:pPr>
                      <a:r>
                        <a:rPr lang="en-US" sz="1400" dirty="0" smtClean="0">
                          <a:solidFill>
                            <a:srgbClr val="000000"/>
                          </a:solidFill>
                        </a:rPr>
                        <a:t>The conversations we all had in class.</a:t>
                      </a:r>
                      <a:endParaRPr lang="en-US" sz="1400" dirty="0"/>
                    </a:p>
                  </a:txBody>
                  <a:tcPr/>
                </a:tc>
              </a:tr>
            </a:tbl>
          </a:graphicData>
        </a:graphic>
      </p:graphicFrame>
    </p:spTree>
    <p:extLst>
      <p:ext uri="{BB962C8B-B14F-4D97-AF65-F5344CB8AC3E}">
        <p14:creationId xmlns:p14="http://schemas.microsoft.com/office/powerpoint/2010/main" val="114591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a:spLocks noGrp="1"/>
          </p:cNvSpPr>
          <p:nvPr>
            <p:ph type="title"/>
          </p:nvPr>
        </p:nvSpPr>
        <p:spPr>
          <a:prstGeom prst="roundRect">
            <a:avLst>
              <a:gd name="adj" fmla="val 0"/>
            </a:avLst>
          </a:prstGeom>
        </p:spPr>
        <p:txBody>
          <a:bodyPr wrap="square" lIns="0" tIns="0" rIns="0" bIns="0" rtlCol="0" anchor="t">
            <a:noAutofit/>
          </a:bodyPr>
          <a:lstStyle/>
          <a:p>
            <a:pPr algn="l">
              <a:buNone/>
            </a:pPr>
            <a:r>
              <a:rPr lang="en-US" dirty="0" smtClean="0">
                <a:solidFill>
                  <a:srgbClr val="000000"/>
                </a:solidFill>
              </a:rPr>
              <a:t>What courses were the most challenging for you? Why?</a:t>
            </a:r>
            <a:endParaRPr lang="en-US" dirty="0"/>
          </a:p>
        </p:txBody>
      </p:sp>
      <p:graphicFrame>
        <p:nvGraphicFramePr>
          <p:cNvPr id="3" name="Content Placeholder 2"/>
          <p:cNvGraphicFramePr>
            <a:graphicFrameLocks noGrp="1"/>
          </p:cNvGraphicFramePr>
          <p:nvPr>
            <p:ph idx="1"/>
          </p:nvPr>
        </p:nvGraphicFramePr>
        <p:xfrm>
          <a:off x="457200" y="1600200"/>
          <a:ext cx="8229600" cy="4358639"/>
        </p:xfrm>
        <a:graphic>
          <a:graphicData uri="http://schemas.openxmlformats.org/drawingml/2006/table">
            <a:tbl>
              <a:tblPr firstRow="1" bandRow="1">
                <a:tableStyleId>{BC89EF96-8CEA-46FF-86C4-4CE0E7609802}</a:tableStyleId>
              </a:tblPr>
              <a:tblGrid>
                <a:gridCol w="8229600"/>
              </a:tblGrid>
              <a:tr h="0">
                <a:tc>
                  <a:txBody>
                    <a:bodyPr/>
                    <a:lstStyle/>
                    <a:p>
                      <a:pPr algn="l">
                        <a:buNone/>
                      </a:pPr>
                      <a:r>
                        <a:rPr lang="en-US" sz="1400" dirty="0" smtClean="0">
                          <a:solidFill>
                            <a:srgbClr val="000000"/>
                          </a:solidFill>
                        </a:rPr>
                        <a:t>Text Response</a:t>
                      </a:r>
                      <a:endParaRPr lang="en-US" sz="1400" dirty="0"/>
                    </a:p>
                  </a:txBody>
                  <a:tcPr/>
                </a:tc>
              </a:tr>
              <a:tr h="0">
                <a:tc>
                  <a:txBody>
                    <a:bodyPr/>
                    <a:lstStyle/>
                    <a:p>
                      <a:pPr algn="l">
                        <a:buNone/>
                      </a:pPr>
                      <a:r>
                        <a:rPr lang="en-US" sz="1400" dirty="0" smtClean="0">
                          <a:solidFill>
                            <a:srgbClr val="000000"/>
                          </a:solidFill>
                        </a:rPr>
                        <a:t>None stand out as more challenging...</a:t>
                      </a:r>
                      <a:endParaRPr lang="en-US" sz="1400" dirty="0"/>
                    </a:p>
                  </a:txBody>
                  <a:tcPr/>
                </a:tc>
              </a:tr>
              <a:tr h="0">
                <a:tc>
                  <a:txBody>
                    <a:bodyPr/>
                    <a:lstStyle/>
                    <a:p>
                      <a:pPr algn="l">
                        <a:buNone/>
                      </a:pPr>
                      <a:r>
                        <a:rPr lang="en-US" sz="1400" dirty="0" smtClean="0">
                          <a:solidFill>
                            <a:srgbClr val="000000"/>
                          </a:solidFill>
                        </a:rPr>
                        <a:t>Advanced Research, Dr. Cooper did a great job, but some of the math was difficult.  Dr. Cooper was great help and provided excellent examples of what she wanted.</a:t>
                      </a:r>
                      <a:endParaRPr lang="en-US" sz="1400" dirty="0"/>
                    </a:p>
                  </a:txBody>
                  <a:tcPr/>
                </a:tc>
              </a:tr>
              <a:tr h="0">
                <a:tc>
                  <a:txBody>
                    <a:bodyPr/>
                    <a:lstStyle/>
                    <a:p>
                      <a:pPr algn="l">
                        <a:buNone/>
                      </a:pPr>
                      <a:r>
                        <a:rPr lang="en-US" sz="1400" dirty="0" smtClean="0">
                          <a:solidFill>
                            <a:srgbClr val="000000"/>
                          </a:solidFill>
                        </a:rPr>
                        <a:t>The most challenging for me was quantitative research. I am not a strong math person and went into the experience with a great deal of apprehension. It is the one course that I found myself working well into the night, often 6 to 8 hours at a stretch to accomplish my personal goal. But - it was well worth the effort.</a:t>
                      </a:r>
                      <a:endParaRPr lang="en-US" sz="1400" dirty="0"/>
                    </a:p>
                  </a:txBody>
                  <a:tcPr/>
                </a:tc>
              </a:tr>
              <a:tr h="0">
                <a:tc>
                  <a:txBody>
                    <a:bodyPr/>
                    <a:lstStyle/>
                    <a:p>
                      <a:pPr algn="l">
                        <a:buNone/>
                      </a:pPr>
                      <a:r>
                        <a:rPr lang="en-US" sz="1400" dirty="0" smtClean="0">
                          <a:solidFill>
                            <a:srgbClr val="000000"/>
                          </a:solidFill>
                        </a:rPr>
                        <a:t>Statistics - the content was all very new and not like my current work as a principal</a:t>
                      </a:r>
                      <a:endParaRPr lang="en-US" sz="1400" dirty="0"/>
                    </a:p>
                  </a:txBody>
                  <a:tcPr/>
                </a:tc>
              </a:tr>
              <a:tr h="0">
                <a:tc>
                  <a:txBody>
                    <a:bodyPr/>
                    <a:lstStyle/>
                    <a:p>
                      <a:pPr algn="l">
                        <a:buNone/>
                      </a:pPr>
                      <a:r>
                        <a:rPr lang="en-US" sz="1400" dirty="0" smtClean="0">
                          <a:solidFill>
                            <a:srgbClr val="000000"/>
                          </a:solidFill>
                        </a:rPr>
                        <a:t>Research was challenging simply because I did not have a previous course in research statistics. It was a great class though. Ethics and Social Justice was very intellectually challenging. It really challenged my thinking. </a:t>
                      </a:r>
                      <a:endParaRPr lang="en-US" sz="1400" dirty="0"/>
                    </a:p>
                  </a:txBody>
                  <a:tcPr/>
                </a:tc>
              </a:tr>
              <a:tr h="0">
                <a:tc>
                  <a:txBody>
                    <a:bodyPr/>
                    <a:lstStyle/>
                    <a:p>
                      <a:pPr algn="l">
                        <a:buNone/>
                      </a:pPr>
                      <a:r>
                        <a:rPr lang="en-US" sz="1400" dirty="0" smtClean="0">
                          <a:solidFill>
                            <a:srgbClr val="000000"/>
                          </a:solidFill>
                        </a:rPr>
                        <a:t> Finance was a challenge for several reasons, first it is just a complicated process and second the way the class was taught was a bit to random for me.   I could use a more sequential way of learning about this topic.  However, I have found myself feeling a bit more confident when this conversation comes up at school.  I think this is something that the more times you can work with the budget the better you understand it.  </a:t>
                      </a:r>
                      <a:endParaRPr lang="en-US" sz="1400" dirty="0"/>
                    </a:p>
                  </a:txBody>
                  <a:tcPr/>
                </a:tc>
              </a:tr>
              <a:tr h="0">
                <a:tc>
                  <a:txBody>
                    <a:bodyPr/>
                    <a:lstStyle/>
                    <a:p>
                      <a:pPr algn="l">
                        <a:buNone/>
                      </a:pPr>
                      <a:r>
                        <a:rPr lang="en-US" sz="1400" dirty="0" smtClean="0">
                          <a:solidFill>
                            <a:srgbClr val="000000"/>
                          </a:solidFill>
                        </a:rPr>
                        <a:t>School Finance and Research/Stats--they were intermingled during the summer.  The timing and the cognitive demand of each course made it challenging for me.  I had also just taken on a new position and so my learning curve was already quite steep there.  It was stressful.</a:t>
                      </a:r>
                      <a:endParaRPr lang="en-US" sz="1400" dirty="0"/>
                    </a:p>
                  </a:txBody>
                  <a:tcPr/>
                </a:tc>
              </a:tr>
            </a:tbl>
          </a:graphicData>
        </a:graphic>
      </p:graphicFrame>
    </p:spTree>
    <p:extLst>
      <p:ext uri="{BB962C8B-B14F-4D97-AF65-F5344CB8AC3E}">
        <p14:creationId xmlns:p14="http://schemas.microsoft.com/office/powerpoint/2010/main" val="306390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43833095"/>
              </p:ext>
            </p:extLst>
          </p:nvPr>
        </p:nvGraphicFramePr>
        <p:xfrm>
          <a:off x="457200" y="1295400"/>
          <a:ext cx="8229600" cy="4907279"/>
        </p:xfrm>
        <a:graphic>
          <a:graphicData uri="http://schemas.openxmlformats.org/drawingml/2006/table">
            <a:tbl>
              <a:tblPr firstRow="1" bandRow="1">
                <a:tableStyleId>{BC89EF96-8CEA-46FF-86C4-4CE0E7609802}</a:tableStyleId>
              </a:tblPr>
              <a:tblGrid>
                <a:gridCol w="8229600"/>
              </a:tblGrid>
              <a:tr h="0">
                <a:tc>
                  <a:txBody>
                    <a:bodyPr/>
                    <a:lstStyle/>
                    <a:p>
                      <a:pPr algn="l">
                        <a:buNone/>
                      </a:pPr>
                      <a:r>
                        <a:rPr lang="en-US" sz="1400" dirty="0" smtClean="0">
                          <a:solidFill>
                            <a:srgbClr val="000000"/>
                          </a:solidFill>
                        </a:rPr>
                        <a:t>Leading Complex Organizations - The course was not challenging, but the structure was frustrating.  This course seemed more about "doing the work" and compliance more than about the learning.  Having papers due before any instruction even began, among other things, goes against best practices we expect in our schools today. </a:t>
                      </a:r>
                      <a:endParaRPr lang="en-US" sz="1400" dirty="0"/>
                    </a:p>
                  </a:txBody>
                  <a:tcPr/>
                </a:tc>
              </a:tr>
              <a:tr h="0">
                <a:tc>
                  <a:txBody>
                    <a:bodyPr/>
                    <a:lstStyle/>
                    <a:p>
                      <a:pPr algn="l">
                        <a:buNone/>
                      </a:pPr>
                      <a:r>
                        <a:rPr lang="en-US" sz="1400" dirty="0" smtClean="0">
                          <a:solidFill>
                            <a:srgbClr val="000000"/>
                          </a:solidFill>
                        </a:rPr>
                        <a:t>School finance- Professor seemed to know his content, but not a great instructor.  </a:t>
                      </a:r>
                    </a:p>
                    <a:p>
                      <a:pPr algn="l">
                        <a:buNone/>
                      </a:pPr>
                      <a:r>
                        <a:rPr lang="en-US" sz="1400" dirty="0" smtClean="0">
                          <a:solidFill>
                            <a:srgbClr val="000000"/>
                          </a:solidFill>
                        </a:rPr>
                        <a:t>
Research- Spent time learning IBM SPSS program instead of focusing on research related to education.  </a:t>
                      </a:r>
                      <a:endParaRPr lang="en-US" sz="1400" dirty="0"/>
                    </a:p>
                  </a:txBody>
                  <a:tcPr/>
                </a:tc>
              </a:tr>
              <a:tr h="0">
                <a:tc>
                  <a:txBody>
                    <a:bodyPr/>
                    <a:lstStyle/>
                    <a:p>
                      <a:pPr algn="l">
                        <a:buNone/>
                      </a:pPr>
                      <a:r>
                        <a:rPr lang="en-US" sz="1400" dirty="0" smtClean="0">
                          <a:solidFill>
                            <a:srgbClr val="000000"/>
                          </a:solidFill>
                        </a:rPr>
                        <a:t>Advanced research was the most challenging because it pushed my thinking and ability to analyze data. I felt like Robyn did a great job of teaching the skills of SPSS and relating those skills to the FBLA. It was great to sit down and learn how to break down data in different ways. </a:t>
                      </a:r>
                      <a:endParaRPr lang="en-US" sz="1400" dirty="0"/>
                    </a:p>
                  </a:txBody>
                  <a:tcPr/>
                </a:tc>
              </a:tr>
              <a:tr h="0">
                <a:tc>
                  <a:txBody>
                    <a:bodyPr/>
                    <a:lstStyle/>
                    <a:p>
                      <a:pPr algn="l">
                        <a:buNone/>
                      </a:pPr>
                      <a:r>
                        <a:rPr lang="en-US" sz="1400" dirty="0" smtClean="0">
                          <a:solidFill>
                            <a:srgbClr val="000000"/>
                          </a:solidFill>
                        </a:rPr>
                        <a:t>School Resource Management - the instructor didn't do a very good job "instructing"
Human Resource Management - some of the course content didn't pertain to HR
Policy, Influence, and Legal Issues - to similar to master's degree law class</a:t>
                      </a:r>
                      <a:endParaRPr lang="en-US" sz="1400" dirty="0"/>
                    </a:p>
                  </a:txBody>
                  <a:tcPr/>
                </a:tc>
              </a:tr>
              <a:tr h="0">
                <a:tc>
                  <a:txBody>
                    <a:bodyPr/>
                    <a:lstStyle/>
                    <a:p>
                      <a:pPr algn="l">
                        <a:buNone/>
                      </a:pPr>
                      <a:r>
                        <a:rPr lang="en-US" sz="1400" dirty="0" smtClean="0">
                          <a:solidFill>
                            <a:srgbClr val="000000"/>
                          </a:solidFill>
                        </a:rPr>
                        <a:t>The Stats class and finance class were the most challenging.  Stats was tough due to the formulas to remember and the program for entry.  If there was one portion of a formula not remembered it affected the whole outcome of the final product.
The finance class was tough due to the unfamiliarity of the material.  </a:t>
                      </a:r>
                      <a:endParaRPr lang="en-US" sz="1400" dirty="0"/>
                    </a:p>
                  </a:txBody>
                  <a:tcPr/>
                </a:tc>
              </a:tr>
              <a:tr h="0">
                <a:tc>
                  <a:txBody>
                    <a:bodyPr/>
                    <a:lstStyle/>
                    <a:p>
                      <a:pPr algn="l">
                        <a:buNone/>
                      </a:pPr>
                      <a:r>
                        <a:rPr lang="en-US" sz="1400" dirty="0" smtClean="0">
                          <a:solidFill>
                            <a:srgbClr val="000000"/>
                          </a:solidFill>
                        </a:rPr>
                        <a:t>Statistics.  The pace was a little fast for the amount of information that was needed to be covered.</a:t>
                      </a:r>
                      <a:endParaRPr lang="en-US" sz="1400" dirty="0"/>
                    </a:p>
                  </a:txBody>
                  <a:tcPr/>
                </a:tc>
              </a:tr>
              <a:tr h="0">
                <a:tc>
                  <a:txBody>
                    <a:bodyPr/>
                    <a:lstStyle/>
                    <a:p>
                      <a:pPr algn="l">
                        <a:buNone/>
                      </a:pPr>
                      <a:r>
                        <a:rPr lang="en-US" sz="1400" dirty="0" smtClean="0">
                          <a:solidFill>
                            <a:srgbClr val="000000"/>
                          </a:solidFill>
                        </a:rPr>
                        <a:t>Advanced Research, it was a lot of information and it was intermixed with finance.</a:t>
                      </a:r>
                      <a:endParaRPr lang="en-US" sz="1400" dirty="0"/>
                    </a:p>
                  </a:txBody>
                  <a:tcPr/>
                </a:tc>
              </a:tr>
            </a:tbl>
          </a:graphicData>
        </a:graphic>
      </p:graphicFrame>
    </p:spTree>
    <p:extLst>
      <p:ext uri="{BB962C8B-B14F-4D97-AF65-F5344CB8AC3E}">
        <p14:creationId xmlns:p14="http://schemas.microsoft.com/office/powerpoint/2010/main" val="188569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a:spLocks noGrp="1"/>
          </p:cNvSpPr>
          <p:nvPr>
            <p:ph type="title"/>
          </p:nvPr>
        </p:nvSpPr>
        <p:spPr>
          <a:prstGeom prst="roundRect">
            <a:avLst>
              <a:gd name="adj" fmla="val 0"/>
            </a:avLst>
          </a:prstGeom>
        </p:spPr>
        <p:txBody>
          <a:bodyPr wrap="square" lIns="0" tIns="0" rIns="0" bIns="0" rtlCol="0" anchor="t">
            <a:noAutofit/>
          </a:bodyPr>
          <a:lstStyle/>
          <a:p>
            <a:pPr algn="l"/>
            <a:r>
              <a:rPr lang="en-US" dirty="0" smtClean="0">
                <a:solidFill>
                  <a:srgbClr val="000000"/>
                </a:solidFill>
              </a:rPr>
              <a:t>What advice do you have for future students in the Drake </a:t>
            </a:r>
            <a:r>
              <a:rPr lang="en-US" dirty="0" err="1" smtClean="0">
                <a:solidFill>
                  <a:srgbClr val="000000"/>
                </a:solidFill>
              </a:rPr>
              <a:t>SpecialistProgram</a:t>
            </a:r>
            <a:r>
              <a:rPr lang="en-US" dirty="0" smtClean="0">
                <a:solidFill>
                  <a:srgbClr val="000000"/>
                </a:solidFill>
              </a:rPr>
              <a:t>?</a:t>
            </a:r>
            <a:br>
              <a:rPr lang="en-US" dirty="0" smtClean="0">
                <a:solidFill>
                  <a:srgbClr val="000000"/>
                </a:solidFill>
              </a:rPr>
            </a:br>
            <a:r>
              <a:rPr lang="en-US" dirty="0">
                <a:solidFill>
                  <a:srgbClr val="000000"/>
                </a:solidFill>
              </a:rPr>
              <a:t/>
            </a:r>
            <a:br>
              <a:rPr lang="en-US" dirty="0">
                <a:solidFill>
                  <a:srgbClr val="000000"/>
                </a:solidFill>
              </a:rPr>
            </a:br>
            <a:r>
              <a:rPr lang="en-US" dirty="0" smtClean="0">
                <a:solidFill>
                  <a:srgbClr val="000000"/>
                </a:solidFill>
              </a:rPr>
              <a:t>Brian-</a:t>
            </a:r>
            <a:r>
              <a:rPr lang="en-US" dirty="0">
                <a:hlinkClick r:id="rId2"/>
              </a:rPr>
              <a:t>http://flipgrid.com/#40ced0a3</a:t>
            </a:r>
            <a:r>
              <a:rPr lang="en-US" dirty="0" smtClean="0"/>
              <a:t/>
            </a:r>
            <a:br>
              <a:rPr lang="en-US" dirty="0" smtClean="0"/>
            </a:br>
            <a:r>
              <a:rPr lang="en-US" dirty="0" smtClean="0"/>
              <a:t/>
            </a:r>
            <a:br>
              <a:rPr lang="en-US" dirty="0" smtClean="0"/>
            </a:br>
            <a:r>
              <a:rPr lang="en-US" dirty="0" smtClean="0"/>
              <a:t>Jamie-</a:t>
            </a:r>
            <a:r>
              <a:rPr lang="en-US" dirty="0" smtClean="0">
                <a:hlinkClick r:id="rId3"/>
              </a:rPr>
              <a:t>http</a:t>
            </a:r>
            <a:r>
              <a:rPr lang="en-US" dirty="0">
                <a:hlinkClick r:id="rId3"/>
              </a:rPr>
              <a:t>://flipgrid.com/#52acecea</a:t>
            </a:r>
            <a:r>
              <a:rPr lang="en-US" dirty="0"/>
              <a:t/>
            </a:r>
            <a:br>
              <a:rPr lang="en-US" dirty="0"/>
            </a:br>
            <a:r>
              <a:rPr lang="en-US" dirty="0" smtClean="0"/>
              <a:t/>
            </a:r>
            <a:br>
              <a:rPr lang="en-US" dirty="0" smtClean="0"/>
            </a:br>
            <a:r>
              <a:rPr lang="en-US" dirty="0" smtClean="0"/>
              <a:t>Laura-</a:t>
            </a:r>
            <a:r>
              <a:rPr lang="en-US" dirty="0">
                <a:hlinkClick r:id="rId4"/>
              </a:rPr>
              <a:t>http://flipgrid.com/#</a:t>
            </a:r>
            <a:r>
              <a:rPr lang="en-US" dirty="0" smtClean="0">
                <a:hlinkClick r:id="rId4"/>
              </a:rPr>
              <a:t>a0a6217d</a:t>
            </a:r>
            <a:r>
              <a:rPr lang="en-US" dirty="0" smtClean="0"/>
              <a:t/>
            </a:r>
            <a:br>
              <a:rPr lang="en-US" dirty="0" smtClean="0"/>
            </a:br>
            <a:r>
              <a:rPr lang="en-US" dirty="0"/>
              <a:t/>
            </a:r>
            <a:br>
              <a:rPr lang="en-US" dirty="0"/>
            </a:br>
            <a:r>
              <a:rPr lang="en-US" dirty="0" smtClean="0"/>
              <a:t>Nicole-</a:t>
            </a:r>
            <a:r>
              <a:rPr lang="en-US" dirty="0">
                <a:hlinkClick r:id="rId5"/>
              </a:rPr>
              <a:t>http://flipgrid.com/#</a:t>
            </a:r>
            <a:r>
              <a:rPr lang="en-US" dirty="0" smtClean="0">
                <a:hlinkClick r:id="rId5"/>
              </a:rPr>
              <a:t>e83a91a5</a:t>
            </a:r>
            <a:r>
              <a:rPr lang="en-US" dirty="0" smtClean="0"/>
              <a:t/>
            </a:r>
            <a:br>
              <a:rPr lang="en-US" dirty="0" smtClean="0"/>
            </a:br>
            <a:r>
              <a:rPr lang="en-US" dirty="0"/>
              <a:t/>
            </a:r>
            <a:br>
              <a:rPr lang="en-US" dirty="0"/>
            </a:br>
            <a:r>
              <a:rPr lang="en-US" dirty="0" smtClean="0"/>
              <a:t>Terry-</a:t>
            </a:r>
            <a:r>
              <a:rPr lang="en-US" dirty="0">
                <a:hlinkClick r:id="rId6"/>
              </a:rPr>
              <a:t>http://flipgrid.com/#ecf21182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Jeff-</a:t>
            </a:r>
            <a:r>
              <a:rPr lang="en-US" dirty="0">
                <a:hlinkClick r:id="rId2"/>
              </a:rPr>
              <a:t>http://flipgrid.com/#</a:t>
            </a:r>
            <a:r>
              <a:rPr lang="en-US" dirty="0" smtClean="0">
                <a:hlinkClick r:id="rId2"/>
              </a:rPr>
              <a:t>eaf12b07</a:t>
            </a:r>
            <a:endParaRPr lang="en-US" dirty="0" smtClean="0"/>
          </a:p>
          <a:p>
            <a:pPr marL="0" indent="0">
              <a:buNone/>
            </a:pPr>
            <a:endParaRPr lang="en-US" dirty="0" smtClean="0"/>
          </a:p>
          <a:p>
            <a:pPr marL="0" indent="0">
              <a:buNone/>
            </a:pPr>
            <a:r>
              <a:rPr lang="en-US" dirty="0" smtClean="0"/>
              <a:t>PJ-</a:t>
            </a:r>
            <a:r>
              <a:rPr lang="en-US" dirty="0">
                <a:hlinkClick r:id="rId3"/>
              </a:rPr>
              <a:t>http://flipgrid.com/#</a:t>
            </a:r>
            <a:r>
              <a:rPr lang="en-US" dirty="0" smtClean="0">
                <a:hlinkClick r:id="rId3"/>
              </a:rPr>
              <a:t>cfb985f9</a:t>
            </a:r>
            <a:endParaRPr lang="en-US" dirty="0" smtClean="0"/>
          </a:p>
          <a:p>
            <a:pPr marL="0" indent="0">
              <a:buNone/>
            </a:pPr>
            <a:endParaRPr lang="en-US" dirty="0"/>
          </a:p>
          <a:p>
            <a:pPr marL="0" indent="0">
              <a:buNone/>
            </a:pPr>
            <a:r>
              <a:rPr lang="en-US" dirty="0" smtClean="0"/>
              <a:t>Carol-</a:t>
            </a:r>
            <a:r>
              <a:rPr lang="en-US" dirty="0">
                <a:hlinkClick r:id="rId4"/>
              </a:rPr>
              <a:t>http://flipgrid.com/#508a63da</a:t>
            </a:r>
            <a:endParaRPr lang="en-US" dirty="0"/>
          </a:p>
        </p:txBody>
      </p:sp>
    </p:spTree>
    <p:extLst>
      <p:ext uri="{BB962C8B-B14F-4D97-AF65-F5344CB8AC3E}">
        <p14:creationId xmlns:p14="http://schemas.microsoft.com/office/powerpoint/2010/main" val="4238846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1066</TotalTime>
  <Words>1615</Words>
  <Application>Microsoft Macintosh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SPECIALIST COHORT FEEDBACK</vt:lpstr>
      <vt:lpstr>When I reflect on the Drake Specialist Program overall the last two years, I think about...</vt:lpstr>
      <vt:lpstr>PowerPoint Presentation</vt:lpstr>
      <vt:lpstr>What did you like best about the program?</vt:lpstr>
      <vt:lpstr>Brian-http://flipgrid.com/#e9654b05  Mike-http://flipgrid.com/#3d99153e</vt:lpstr>
      <vt:lpstr>What courses were the most challenging for you? Why?</vt:lpstr>
      <vt:lpstr>PowerPoint Presentation</vt:lpstr>
      <vt:lpstr>What advice do you have for future students in the Drake SpecialistProgram?  Brian-http://flipgrid.com/#40ced0a3  Jamie-http://flipgrid.com/#52acecea  Laura-http://flipgrid.com/#a0a6217d  Nicole-http://flipgrid.com/#e83a91a5  Terry-http://flipgrid.com/#ecf21182</vt:lpstr>
      <vt:lpstr>PowerPoint Presentation</vt:lpstr>
      <vt:lpstr>Please rate your level of satisfaction (0-no satisfaction,100-highest satisfaction) on the follow aspects of the DrakeSpecialist Program?</vt:lpstr>
    </vt:vector>
  </TitlesOfParts>
  <Company>Qualtrics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Trevor Florence</dc:creator>
  <cp:lastModifiedBy>Trenton Grundmeyer</cp:lastModifiedBy>
  <cp:revision>21</cp:revision>
  <dcterms:created xsi:type="dcterms:W3CDTF">2007-01-11T16:51:25Z</dcterms:created>
  <dcterms:modified xsi:type="dcterms:W3CDTF">2014-07-07T20:49:50Z</dcterms:modified>
</cp:coreProperties>
</file>